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1" r:id="rId2"/>
    <p:sldId id="304" r:id="rId3"/>
    <p:sldId id="306" r:id="rId4"/>
    <p:sldId id="305" r:id="rId5"/>
    <p:sldId id="257" r:id="rId6"/>
    <p:sldId id="303" r:id="rId7"/>
    <p:sldId id="307" r:id="rId8"/>
    <p:sldId id="398" r:id="rId9"/>
    <p:sldId id="1967" r:id="rId10"/>
    <p:sldId id="481" r:id="rId11"/>
    <p:sldId id="1968" r:id="rId12"/>
    <p:sldId id="19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0"/>
    <p:restoredTop sz="86433"/>
  </p:normalViewPr>
  <p:slideViewPr>
    <p:cSldViewPr snapToGrid="0" snapToObjects="1">
      <p:cViewPr varScale="1">
        <p:scale>
          <a:sx n="96" d="100"/>
          <a:sy n="96" d="100"/>
        </p:scale>
        <p:origin x="264" y="176"/>
      </p:cViewPr>
      <p:guideLst/>
    </p:cSldViewPr>
  </p:slideViewPr>
  <p:outlineViewPr>
    <p:cViewPr>
      <p:scale>
        <a:sx n="33" d="100"/>
        <a:sy n="33" d="100"/>
      </p:scale>
      <p:origin x="0" y="-21344"/>
    </p:cViewPr>
  </p:outlineViewPr>
  <p:notesTextViewPr>
    <p:cViewPr>
      <p:scale>
        <a:sx n="1" d="1"/>
        <a:sy n="1" d="1"/>
      </p:scale>
      <p:origin x="0" y="0"/>
    </p:cViewPr>
  </p:notesTextViewPr>
  <p:notesViewPr>
    <p:cSldViewPr snapToGrid="0" snapToObjects="1">
      <p:cViewPr varScale="1">
        <p:scale>
          <a:sx n="71" d="100"/>
          <a:sy n="71" d="100"/>
        </p:scale>
        <p:origin x="2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66A42-3AB3-2F40-A931-7B192E6AFA90}" type="datetimeFigureOut">
              <a:rPr lang="en-US" smtClean="0"/>
              <a:t>11/6/19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26BF0-2F13-9C41-9BEA-8FF78B7755F2}" type="slidenum">
              <a:rPr lang="en-US" smtClean="0"/>
              <a:t>‹#›</a:t>
            </a:fld>
            <a:endParaRPr lang="en-US"/>
          </a:p>
        </p:txBody>
      </p:sp>
    </p:spTree>
    <p:extLst>
      <p:ext uri="{BB962C8B-B14F-4D97-AF65-F5344CB8AC3E}">
        <p14:creationId xmlns:p14="http://schemas.microsoft.com/office/powerpoint/2010/main" val="23657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5</a:t>
            </a:fld>
            <a:endParaRPr lang="en-US"/>
          </a:p>
        </p:txBody>
      </p:sp>
    </p:spTree>
    <p:extLst>
      <p:ext uri="{BB962C8B-B14F-4D97-AF65-F5344CB8AC3E}">
        <p14:creationId xmlns:p14="http://schemas.microsoft.com/office/powerpoint/2010/main" val="264413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6</a:t>
            </a:fld>
            <a:endParaRPr lang="en-US"/>
          </a:p>
        </p:txBody>
      </p:sp>
    </p:spTree>
    <p:extLst>
      <p:ext uri="{BB962C8B-B14F-4D97-AF65-F5344CB8AC3E}">
        <p14:creationId xmlns:p14="http://schemas.microsoft.com/office/powerpoint/2010/main" val="390840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D13950-DB01-492A-8362-BBB4A00DD939}" type="slidenum">
              <a:rPr lang="en-US" smtClean="0"/>
              <a:t>8</a:t>
            </a:fld>
            <a:endParaRPr lang="en-US"/>
          </a:p>
        </p:txBody>
      </p:sp>
    </p:spTree>
    <p:extLst>
      <p:ext uri="{BB962C8B-B14F-4D97-AF65-F5344CB8AC3E}">
        <p14:creationId xmlns:p14="http://schemas.microsoft.com/office/powerpoint/2010/main" val="352128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D13950-DB01-492A-8362-BBB4A00DD939}" type="slidenum">
              <a:rPr lang="en-US" smtClean="0"/>
              <a:t>9</a:t>
            </a:fld>
            <a:endParaRPr lang="en-US"/>
          </a:p>
        </p:txBody>
      </p:sp>
    </p:spTree>
    <p:extLst>
      <p:ext uri="{BB962C8B-B14F-4D97-AF65-F5344CB8AC3E}">
        <p14:creationId xmlns:p14="http://schemas.microsoft.com/office/powerpoint/2010/main" val="322035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95C8-9AC0-934F-AF53-E501B1C57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76B0C-78A2-984F-ACFD-04F8A9361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62BF00-C103-FE4A-A59A-D3E400CB879D}"/>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5" name="Footer Placeholder 4">
            <a:extLst>
              <a:ext uri="{FF2B5EF4-FFF2-40B4-BE49-F238E27FC236}">
                <a16:creationId xmlns:a16="http://schemas.microsoft.com/office/drawing/2014/main" id="{68EE4C1B-9C0B-6E43-9A88-BC053C9AA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26E48-6992-1A4B-8848-A641EBE40292}"/>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425128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0615-D105-6745-A7BA-9A0EB9156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845393-3310-FE43-95DA-316FB04917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E1182-53CD-B248-8EA0-0298A0C8CBB8}"/>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5" name="Footer Placeholder 4">
            <a:extLst>
              <a:ext uri="{FF2B5EF4-FFF2-40B4-BE49-F238E27FC236}">
                <a16:creationId xmlns:a16="http://schemas.microsoft.com/office/drawing/2014/main" id="{D8E1C13B-7F4A-1941-869A-4F3C0A4AE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8D968-1BDD-5C4E-AB78-7866BB7AB983}"/>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147970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2EEA0F-97C0-934B-AAFF-38A4126F14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4079FE-FD45-0440-9CCE-DA1A49BADC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E538-3C44-3949-A050-1609A7AC8548}"/>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5" name="Footer Placeholder 4">
            <a:extLst>
              <a:ext uri="{FF2B5EF4-FFF2-40B4-BE49-F238E27FC236}">
                <a16:creationId xmlns:a16="http://schemas.microsoft.com/office/drawing/2014/main" id="{F94F56EC-7C9E-714E-B5B4-D3406ECEC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3E08F-0106-CE43-9AA1-5643380A526E}"/>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7204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FD0A-7EE2-1B4A-BCBC-F75BE1C89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0B282-65D1-974E-ABEF-68B711B3D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C8FE8-285E-1646-BD4D-CE1A1C27BFAE}"/>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5" name="Footer Placeholder 4">
            <a:extLst>
              <a:ext uri="{FF2B5EF4-FFF2-40B4-BE49-F238E27FC236}">
                <a16:creationId xmlns:a16="http://schemas.microsoft.com/office/drawing/2014/main" id="{4AF203B6-1FA7-D74F-9B13-4EF4D3B6E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BF893-79C3-5A49-84FE-86D66B87AE26}"/>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188306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2428-E710-6045-827E-F4423A6070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77C9D7-38BC-3343-8C90-AB574055C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9F4797-5524-374C-9DB7-15E8787B246D}"/>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5" name="Footer Placeholder 4">
            <a:extLst>
              <a:ext uri="{FF2B5EF4-FFF2-40B4-BE49-F238E27FC236}">
                <a16:creationId xmlns:a16="http://schemas.microsoft.com/office/drawing/2014/main" id="{810F94D0-7A1D-8942-A20D-105470C7D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2B472-AF25-1D45-80DA-F8132266F6B6}"/>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177519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A0C4-7F6E-CD4D-9183-A9E21204E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53453-793B-1445-BEC6-D1A5D13905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A6283-5146-D042-9113-3820E04E37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75F9F-37AB-BE49-BB10-31996D200EB8}"/>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6" name="Footer Placeholder 5">
            <a:extLst>
              <a:ext uri="{FF2B5EF4-FFF2-40B4-BE49-F238E27FC236}">
                <a16:creationId xmlns:a16="http://schemas.microsoft.com/office/drawing/2014/main" id="{E6FAFC0F-4F65-3D49-9FD4-76C7CE8CB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89727-083E-0648-AD1B-A03D64E827F8}"/>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61231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25AD-AEB8-AF4B-9A4D-D74D74F65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77975-246F-1C4A-ABE9-AEE39B8DC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DCBA2-0D9E-4A42-9A40-6EE1CE36C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2DC24E-715B-A040-81F0-744C580EC7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931280-DE3C-8449-9B1B-CB0062EA6D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31B9B0-F532-6B43-9350-857A045F07E1}"/>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8" name="Footer Placeholder 7">
            <a:extLst>
              <a:ext uri="{FF2B5EF4-FFF2-40B4-BE49-F238E27FC236}">
                <a16:creationId xmlns:a16="http://schemas.microsoft.com/office/drawing/2014/main" id="{422F4132-9654-0949-887E-67922B1CDB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87C44C-BD4A-8A43-B75F-CD6748C31171}"/>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392958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9961-7B39-5C4F-A31A-779359ED35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A2718-3262-A44D-A746-90EEA1D99158}"/>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4" name="Footer Placeholder 3">
            <a:extLst>
              <a:ext uri="{FF2B5EF4-FFF2-40B4-BE49-F238E27FC236}">
                <a16:creationId xmlns:a16="http://schemas.microsoft.com/office/drawing/2014/main" id="{231BB8B1-D376-9545-97D3-F79FD06F48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974F97-38D9-6346-A027-FADC379B1123}"/>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165571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D49C8-BD17-274B-8019-F3C24A4E3F10}"/>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3" name="Footer Placeholder 2">
            <a:extLst>
              <a:ext uri="{FF2B5EF4-FFF2-40B4-BE49-F238E27FC236}">
                <a16:creationId xmlns:a16="http://schemas.microsoft.com/office/drawing/2014/main" id="{765AA58E-E984-DE4B-ACFC-5F8C79904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58CD9-667F-DC4B-92B5-F3DB2EAABCC5}"/>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139344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8085-7E10-B44F-94E7-77E568188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35DADE-AE9C-904F-8677-A7F2F3CCE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851F2F-5080-464F-9699-2EA3EA907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93823-FDF7-AD43-9B6E-344EA4A0CBCC}"/>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6" name="Footer Placeholder 5">
            <a:extLst>
              <a:ext uri="{FF2B5EF4-FFF2-40B4-BE49-F238E27FC236}">
                <a16:creationId xmlns:a16="http://schemas.microsoft.com/office/drawing/2014/main" id="{8B741215-C058-6B4C-B8C4-8209F12B2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EB44-6673-844B-BDBD-B3166A6D15BC}"/>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48998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831B-9FA6-0B45-B481-8598E0A83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34043E-A998-9444-B09F-6624AD7EC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3B682-0052-FE42-9B17-1040350D3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C0D6D-E663-8E41-B1F5-8BE33FF77735}"/>
              </a:ext>
            </a:extLst>
          </p:cNvPr>
          <p:cNvSpPr>
            <a:spLocks noGrp="1"/>
          </p:cNvSpPr>
          <p:nvPr>
            <p:ph type="dt" sz="half" idx="10"/>
          </p:nvPr>
        </p:nvSpPr>
        <p:spPr/>
        <p:txBody>
          <a:bodyPr/>
          <a:lstStyle/>
          <a:p>
            <a:fld id="{8696964C-77B2-A948-9518-8FDF08174993}" type="datetimeFigureOut">
              <a:rPr lang="en-US" smtClean="0"/>
              <a:t>11/6/19</a:t>
            </a:fld>
            <a:endParaRPr lang="en-US"/>
          </a:p>
        </p:txBody>
      </p:sp>
      <p:sp>
        <p:nvSpPr>
          <p:cNvPr id="6" name="Footer Placeholder 5">
            <a:extLst>
              <a:ext uri="{FF2B5EF4-FFF2-40B4-BE49-F238E27FC236}">
                <a16:creationId xmlns:a16="http://schemas.microsoft.com/office/drawing/2014/main" id="{5E5606CC-F1C3-D54F-A589-5BD28C45F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0557C-54CC-AF49-8C88-6A2AD2D138BF}"/>
              </a:ext>
            </a:extLst>
          </p:cNvPr>
          <p:cNvSpPr>
            <a:spLocks noGrp="1"/>
          </p:cNvSpPr>
          <p:nvPr>
            <p:ph type="sldNum" sz="quarter" idx="12"/>
          </p:nvPr>
        </p:nvSpPr>
        <p:spPr/>
        <p:txBody>
          <a:bodyPr/>
          <a:lstStyle/>
          <a:p>
            <a:fld id="{F8C90B11-A9D1-8849-9E72-96B2306D8498}" type="slidenum">
              <a:rPr lang="en-US" smtClean="0"/>
              <a:t>‹#›</a:t>
            </a:fld>
            <a:endParaRPr lang="en-US"/>
          </a:p>
        </p:txBody>
      </p:sp>
    </p:spTree>
    <p:extLst>
      <p:ext uri="{BB962C8B-B14F-4D97-AF65-F5344CB8AC3E}">
        <p14:creationId xmlns:p14="http://schemas.microsoft.com/office/powerpoint/2010/main" val="245570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51129-63C6-CB46-A7A7-06AB97522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0F6F-D030-8647-96A8-06D2F332E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F797B-79A7-8F4D-9C40-D541A05AA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6964C-77B2-A948-9518-8FDF08174993}" type="datetimeFigureOut">
              <a:rPr lang="en-US" smtClean="0"/>
              <a:t>11/6/19</a:t>
            </a:fld>
            <a:endParaRPr lang="en-US"/>
          </a:p>
        </p:txBody>
      </p:sp>
      <p:sp>
        <p:nvSpPr>
          <p:cNvPr id="5" name="Footer Placeholder 4">
            <a:extLst>
              <a:ext uri="{FF2B5EF4-FFF2-40B4-BE49-F238E27FC236}">
                <a16:creationId xmlns:a16="http://schemas.microsoft.com/office/drawing/2014/main" id="{615FEA51-4884-8144-BF32-A6E0D67DE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4F1C3-AC8C-8D4F-8D46-310AA130A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90B11-A9D1-8849-9E72-96B2306D8498}" type="slidenum">
              <a:rPr lang="en-US" smtClean="0"/>
              <a:t>‹#›</a:t>
            </a:fld>
            <a:endParaRPr lang="en-US"/>
          </a:p>
        </p:txBody>
      </p:sp>
    </p:spTree>
    <p:extLst>
      <p:ext uri="{BB962C8B-B14F-4D97-AF65-F5344CB8AC3E}">
        <p14:creationId xmlns:p14="http://schemas.microsoft.com/office/powerpoint/2010/main" val="146613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sf.gov/funding/pgm_summ.jsp?pims_id=526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9910-FC66-E94C-9E8B-63DC08515B21}"/>
              </a:ext>
            </a:extLst>
          </p:cNvPr>
          <p:cNvSpPr>
            <a:spLocks noGrp="1"/>
          </p:cNvSpPr>
          <p:nvPr>
            <p:ph type="ctrTitle"/>
          </p:nvPr>
        </p:nvSpPr>
        <p:spPr/>
        <p:txBody>
          <a:bodyPr>
            <a:normAutofit fontScale="90000"/>
          </a:bodyPr>
          <a:lstStyle/>
          <a:p>
            <a:r>
              <a:rPr lang="en-US" dirty="0"/>
              <a:t>Some NSF Funding Opportunities for the </a:t>
            </a:r>
            <a:br>
              <a:rPr lang="en-US" dirty="0"/>
            </a:br>
            <a:r>
              <a:rPr lang="en-US" dirty="0"/>
              <a:t>MASS Community</a:t>
            </a:r>
          </a:p>
        </p:txBody>
      </p:sp>
      <p:sp>
        <p:nvSpPr>
          <p:cNvPr id="3" name="Subtitle 2">
            <a:extLst>
              <a:ext uri="{FF2B5EF4-FFF2-40B4-BE49-F238E27FC236}">
                <a16:creationId xmlns:a16="http://schemas.microsoft.com/office/drawing/2014/main" id="{72D512FB-6B1C-164A-903A-731120B92559}"/>
              </a:ext>
            </a:extLst>
          </p:cNvPr>
          <p:cNvSpPr>
            <a:spLocks noGrp="1"/>
          </p:cNvSpPr>
          <p:nvPr>
            <p:ph type="subTitle" idx="1"/>
          </p:nvPr>
        </p:nvSpPr>
        <p:spPr>
          <a:xfrm>
            <a:off x="1524000" y="3615290"/>
            <a:ext cx="9144000" cy="1655762"/>
          </a:xfrm>
        </p:spPr>
        <p:txBody>
          <a:bodyPr>
            <a:normAutofit fontScale="70000" lnSpcReduction="20000"/>
          </a:bodyPr>
          <a:lstStyle/>
          <a:p>
            <a:r>
              <a:rPr lang="en-US" sz="3400" b="1" dirty="0"/>
              <a:t>Micah Beck</a:t>
            </a:r>
          </a:p>
          <a:p>
            <a:r>
              <a:rPr lang="en-US" dirty="0"/>
              <a:t>Program Director, National Science Foundation</a:t>
            </a:r>
          </a:p>
          <a:p>
            <a:r>
              <a:rPr lang="en-US" dirty="0"/>
              <a:t>Computer and Information Science and Engineering(CISE) </a:t>
            </a:r>
          </a:p>
          <a:p>
            <a:r>
              <a:rPr lang="en-US" dirty="0"/>
              <a:t>Office of Advanced Cyberinfrastructure (OAC)</a:t>
            </a:r>
          </a:p>
          <a:p>
            <a:pPr>
              <a:lnSpc>
                <a:spcPct val="110000"/>
              </a:lnSpc>
            </a:pPr>
            <a:r>
              <a:rPr lang="en-US" sz="2600" dirty="0" err="1">
                <a:latin typeface="American Typewriter" panose="02090604020004020304" pitchFamily="18" charset="77"/>
              </a:rPr>
              <a:t>mbeck@nsf.gov</a:t>
            </a:r>
            <a:endParaRPr lang="en-US" sz="2600" dirty="0">
              <a:latin typeface="American Typewriter" panose="02090604020004020304" pitchFamily="18" charset="77"/>
            </a:endParaRPr>
          </a:p>
        </p:txBody>
      </p:sp>
      <p:sp>
        <p:nvSpPr>
          <p:cNvPr id="4" name="TextBox 3">
            <a:extLst>
              <a:ext uri="{FF2B5EF4-FFF2-40B4-BE49-F238E27FC236}">
                <a16:creationId xmlns:a16="http://schemas.microsoft.com/office/drawing/2014/main" id="{9A316A1B-27D4-E742-8558-7ADDC66BC2EA}"/>
              </a:ext>
            </a:extLst>
          </p:cNvPr>
          <p:cNvSpPr txBox="1"/>
          <p:nvPr/>
        </p:nvSpPr>
        <p:spPr>
          <a:xfrm>
            <a:off x="7058025" y="5833443"/>
            <a:ext cx="3615670" cy="369332"/>
          </a:xfrm>
          <a:prstGeom prst="rect">
            <a:avLst/>
          </a:prstGeom>
          <a:noFill/>
        </p:spPr>
        <p:txBody>
          <a:bodyPr wrap="none" rtlCol="0">
            <a:spAutoFit/>
          </a:bodyPr>
          <a:lstStyle/>
          <a:p>
            <a:r>
              <a:rPr lang="en-US" dirty="0"/>
              <a:t>MASS 2019, Monterey	Nov 6</a:t>
            </a:r>
          </a:p>
        </p:txBody>
      </p:sp>
    </p:spTree>
    <p:extLst>
      <p:ext uri="{BB962C8B-B14F-4D97-AF65-F5344CB8AC3E}">
        <p14:creationId xmlns:p14="http://schemas.microsoft.com/office/powerpoint/2010/main" val="421991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2057400" y="228600"/>
            <a:ext cx="7772400" cy="1219200"/>
          </a:xfrm>
        </p:spPr>
        <p:txBody>
          <a:bodyPr>
            <a:normAutofit fontScale="90000"/>
          </a:bodyPr>
          <a:lstStyle/>
          <a:p>
            <a:r>
              <a:rPr lang="en-US" dirty="0">
                <a:latin typeface="Tahoma" charset="0"/>
                <a:ea typeface="ＭＳ Ｐゴシック" charset="0"/>
                <a:cs typeface="ＭＳ Ｐゴシック" charset="0"/>
              </a:rPr>
              <a:t>Program-wide Criteria for CC* proposals</a:t>
            </a:r>
          </a:p>
        </p:txBody>
      </p:sp>
      <p:sp>
        <p:nvSpPr>
          <p:cNvPr id="177154" name="Content Placeholder 2"/>
          <p:cNvSpPr>
            <a:spLocks noGrp="1"/>
          </p:cNvSpPr>
          <p:nvPr>
            <p:ph idx="1"/>
          </p:nvPr>
        </p:nvSpPr>
        <p:spPr>
          <a:xfrm>
            <a:off x="1889125" y="1524001"/>
            <a:ext cx="8566150" cy="4784724"/>
          </a:xfrm>
        </p:spPr>
        <p:txBody>
          <a:bodyPr/>
          <a:lstStyle/>
          <a:p>
            <a:r>
              <a:rPr lang="en-US" sz="1800" dirty="0">
                <a:latin typeface="Tahoma" charset="0"/>
                <a:ea typeface="ＭＳ Ｐゴシック" charset="0"/>
                <a:cs typeface="ＭＳ Ｐゴシック" charset="0"/>
              </a:rPr>
              <a:t>The extent to which the work provides a needed capability </a:t>
            </a:r>
            <a:r>
              <a:rPr lang="en-US" sz="1800" b="1" dirty="0">
                <a:latin typeface="Tahoma" charset="0"/>
                <a:ea typeface="ＭＳ Ｐゴシック" charset="0"/>
                <a:cs typeface="ＭＳ Ｐゴシック" charset="0"/>
              </a:rPr>
              <a:t>required by science</a:t>
            </a:r>
            <a:r>
              <a:rPr lang="en-US" sz="1800" dirty="0">
                <a:latin typeface="Tahoma" charset="0"/>
                <a:ea typeface="ＭＳ Ｐゴシック" charset="0"/>
                <a:cs typeface="ＭＳ Ｐゴシック" charset="0"/>
              </a:rPr>
              <a:t>, engineering and education.</a:t>
            </a:r>
          </a:p>
          <a:p>
            <a:r>
              <a:rPr lang="en-US" sz="1800" b="1" dirty="0">
                <a:latin typeface="Tahoma" charset="0"/>
                <a:ea typeface="ＭＳ Ｐゴシック" charset="0"/>
                <a:cs typeface="ＭＳ Ｐゴシック" charset="0"/>
              </a:rPr>
              <a:t>A partnership among researchers/educators and campus IT leadership</a:t>
            </a:r>
          </a:p>
          <a:p>
            <a:r>
              <a:rPr lang="en-US" sz="1800" b="1" dirty="0">
                <a:latin typeface="Tahoma" charset="0"/>
                <a:ea typeface="ＭＳ Ｐゴシック" charset="0"/>
                <a:cs typeface="ＭＳ Ｐゴシック" charset="0"/>
              </a:rPr>
              <a:t>A Cyberinfrastructure Plan </a:t>
            </a:r>
            <a:r>
              <a:rPr lang="en-US" sz="1800" dirty="0">
                <a:latin typeface="Tahoma" charset="0"/>
                <a:ea typeface="ＭＳ Ｐゴシック" charset="0"/>
                <a:cs typeface="ＭＳ Ｐゴシック" charset="0"/>
              </a:rPr>
              <a:t>- To what extent is the planned cyberinfrastructure likely to enhance capacity for discovery, innovation, and education in science and engineering? How well does the plan as presented position the proposing institution(s) for future cyberinfrastructure development? How well does the cyberinfrastructure plan support and integrate with the institutions' science and technology plan? Are IPv6 deployment and </a:t>
            </a:r>
            <a:r>
              <a:rPr lang="en-US" sz="1800" dirty="0" err="1">
                <a:latin typeface="Tahoma" charset="0"/>
                <a:ea typeface="ＭＳ Ｐゴシック" charset="0"/>
                <a:cs typeface="ＭＳ Ｐゴシック" charset="0"/>
              </a:rPr>
              <a:t>InCommon</a:t>
            </a:r>
            <a:r>
              <a:rPr lang="en-US" sz="1800" dirty="0">
                <a:latin typeface="Tahoma" charset="0"/>
                <a:ea typeface="ＭＳ Ｐゴシック" charset="0"/>
                <a:cs typeface="ＭＳ Ｐゴシック" charset="0"/>
              </a:rPr>
              <a:t> Federation addressed? Are the activities described in the proposal consistent with the institution's cyberinfrastructure plan?</a:t>
            </a:r>
          </a:p>
          <a:p>
            <a:r>
              <a:rPr lang="en-US" sz="1800" dirty="0">
                <a:latin typeface="Tahoma" charset="0"/>
                <a:ea typeface="ＭＳ Ｐゴシック" charset="0"/>
                <a:cs typeface="ＭＳ Ｐゴシック" charset="0"/>
              </a:rPr>
              <a:t>Where relevant, addressing appropriate </a:t>
            </a:r>
            <a:r>
              <a:rPr lang="en-US" sz="1800" dirty="0" err="1">
                <a:latin typeface="Tahoma" charset="0"/>
                <a:ea typeface="ＭＳ Ｐゴシック" charset="0"/>
                <a:cs typeface="ＭＳ Ｐゴシック" charset="0"/>
              </a:rPr>
              <a:t>cybersecurity</a:t>
            </a:r>
            <a:r>
              <a:rPr lang="en-US" sz="1800" dirty="0">
                <a:latin typeface="Tahoma" charset="0"/>
                <a:ea typeface="ＭＳ Ｐゴシック" charset="0"/>
                <a:cs typeface="ＭＳ Ｐゴシック" charset="0"/>
              </a:rPr>
              <a:t> issues and challenges</a:t>
            </a:r>
          </a:p>
          <a:p>
            <a:r>
              <a:rPr lang="en-US" sz="1800" dirty="0">
                <a:latin typeface="Tahoma" charset="0"/>
                <a:ea typeface="ＭＳ Ｐゴシック" charset="0"/>
                <a:cs typeface="ＭＳ Ｐゴシック" charset="0"/>
              </a:rPr>
              <a:t>Represent ongoing opportunities for student engagement</a:t>
            </a:r>
          </a:p>
        </p:txBody>
      </p:sp>
    </p:spTree>
    <p:extLst>
      <p:ext uri="{BB962C8B-B14F-4D97-AF65-F5344CB8AC3E}">
        <p14:creationId xmlns:p14="http://schemas.microsoft.com/office/powerpoint/2010/main" val="159193250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8ED9-D403-8046-ACF3-3C3C0063AE62}"/>
              </a:ext>
            </a:extLst>
          </p:cNvPr>
          <p:cNvSpPr>
            <a:spLocks noGrp="1"/>
          </p:cNvSpPr>
          <p:nvPr>
            <p:ph type="title"/>
          </p:nvPr>
        </p:nvSpPr>
        <p:spPr/>
        <p:txBody>
          <a:bodyPr/>
          <a:lstStyle/>
          <a:p>
            <a:r>
              <a:rPr lang="en-US" dirty="0"/>
              <a:t>Programs I am not directly involved in</a:t>
            </a:r>
          </a:p>
        </p:txBody>
      </p:sp>
      <p:sp>
        <p:nvSpPr>
          <p:cNvPr id="3" name="Content Placeholder 2">
            <a:extLst>
              <a:ext uri="{FF2B5EF4-FFF2-40B4-BE49-F238E27FC236}">
                <a16:creationId xmlns:a16="http://schemas.microsoft.com/office/drawing/2014/main" id="{7D623C3F-7E8D-6847-A464-33FB9CC0D07B}"/>
              </a:ext>
            </a:extLst>
          </p:cNvPr>
          <p:cNvSpPr>
            <a:spLocks noGrp="1"/>
          </p:cNvSpPr>
          <p:nvPr>
            <p:ph idx="1"/>
          </p:nvPr>
        </p:nvSpPr>
        <p:spPr/>
        <p:txBody>
          <a:bodyPr>
            <a:normAutofit fontScale="62500" lnSpcReduction="20000"/>
          </a:bodyPr>
          <a:lstStyle/>
          <a:p>
            <a:endParaRPr lang="en-US" dirty="0"/>
          </a:p>
          <a:p>
            <a:r>
              <a:rPr lang="en-US" dirty="0"/>
              <a:t>CISE Core Research Programs</a:t>
            </a:r>
          </a:p>
          <a:p>
            <a:pPr lvl="1"/>
            <a:r>
              <a:rPr lang="en-US" dirty="0"/>
              <a:t>NSF 19-589 (Sept-Nov 2020 deadline)</a:t>
            </a:r>
          </a:p>
          <a:p>
            <a:pPr lvl="1"/>
            <a:r>
              <a:rPr lang="en-US" dirty="0"/>
              <a:t>Specific program webpages for each CISE directorate/program</a:t>
            </a:r>
          </a:p>
          <a:p>
            <a:pPr lvl="2"/>
            <a:endParaRPr lang="en-US" dirty="0"/>
          </a:p>
          <a:p>
            <a:r>
              <a:rPr lang="en-US" dirty="0"/>
              <a:t>OAC Core Research (OAC Core)</a:t>
            </a:r>
          </a:p>
          <a:p>
            <a:r>
              <a:rPr lang="en-US" dirty="0"/>
              <a:t>CCF:</a:t>
            </a:r>
          </a:p>
          <a:p>
            <a:pPr lvl="1"/>
            <a:r>
              <a:rPr lang="en-US" dirty="0"/>
              <a:t>Algorithmic Foundations (AF)</a:t>
            </a:r>
          </a:p>
          <a:p>
            <a:pPr lvl="1"/>
            <a:r>
              <a:rPr lang="en-US" dirty="0"/>
              <a:t>Communications and Information Foundations (CIF)</a:t>
            </a:r>
          </a:p>
          <a:p>
            <a:pPr lvl="1"/>
            <a:r>
              <a:rPr lang="en-US" dirty="0"/>
              <a:t>Foundations of Emerging Technologies (FET)</a:t>
            </a:r>
          </a:p>
          <a:p>
            <a:pPr lvl="1"/>
            <a:r>
              <a:rPr lang="en-US" dirty="0"/>
              <a:t>Software and Hardware Foundations (SHF)</a:t>
            </a:r>
          </a:p>
          <a:p>
            <a:r>
              <a:rPr lang="en-US" dirty="0"/>
              <a:t>CNS Core (CNS Core) program</a:t>
            </a:r>
          </a:p>
          <a:p>
            <a:r>
              <a:rPr lang="en-US" dirty="0"/>
              <a:t>IIS:</a:t>
            </a:r>
          </a:p>
          <a:p>
            <a:pPr lvl="1"/>
            <a:r>
              <a:rPr lang="en-US" dirty="0"/>
              <a:t>Cyber-Human Systems (CHS) program</a:t>
            </a:r>
          </a:p>
          <a:p>
            <a:pPr lvl="1"/>
            <a:r>
              <a:rPr lang="en-US" dirty="0"/>
              <a:t>Information Integration and Informatics (III) program</a:t>
            </a:r>
          </a:p>
          <a:p>
            <a:pPr lvl="1"/>
            <a:r>
              <a:rPr lang="en-US" dirty="0"/>
              <a:t>Robust Intelligence (RI) program</a:t>
            </a:r>
          </a:p>
          <a:p>
            <a:pPr lvl="2"/>
            <a:endParaRPr lang="en-US" dirty="0"/>
          </a:p>
        </p:txBody>
      </p:sp>
    </p:spTree>
    <p:extLst>
      <p:ext uri="{BB962C8B-B14F-4D97-AF65-F5344CB8AC3E}">
        <p14:creationId xmlns:p14="http://schemas.microsoft.com/office/powerpoint/2010/main" val="302732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4537-124B-C644-8BD1-CE5864A6E5C0}"/>
              </a:ext>
            </a:extLst>
          </p:cNvPr>
          <p:cNvSpPr>
            <a:spLocks noGrp="1"/>
          </p:cNvSpPr>
          <p:nvPr>
            <p:ph type="title"/>
          </p:nvPr>
        </p:nvSpPr>
        <p:spPr>
          <a:xfrm>
            <a:off x="838200" y="2103437"/>
            <a:ext cx="10515600" cy="1325563"/>
          </a:xfrm>
        </p:spPr>
        <p:txBody>
          <a:bodyPr/>
          <a:lstStyle/>
          <a:p>
            <a:pPr algn="ctr"/>
            <a:r>
              <a:rPr lang="en-US" dirty="0"/>
              <a:t>Questions on NSF Programs?</a:t>
            </a:r>
          </a:p>
        </p:txBody>
      </p:sp>
    </p:spTree>
    <p:extLst>
      <p:ext uri="{BB962C8B-B14F-4D97-AF65-F5344CB8AC3E}">
        <p14:creationId xmlns:p14="http://schemas.microsoft.com/office/powerpoint/2010/main" val="33887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5D6B-AC6B-C445-8E6B-CC9091F655D4}"/>
              </a:ext>
            </a:extLst>
          </p:cNvPr>
          <p:cNvSpPr>
            <a:spLocks noGrp="1"/>
          </p:cNvSpPr>
          <p:nvPr>
            <p:ph type="title"/>
          </p:nvPr>
        </p:nvSpPr>
        <p:spPr/>
        <p:txBody>
          <a:bodyPr/>
          <a:lstStyle/>
          <a:p>
            <a:r>
              <a:rPr lang="en-US" dirty="0"/>
              <a:t>NSF Programs I am directly involved in</a:t>
            </a:r>
          </a:p>
        </p:txBody>
      </p:sp>
      <p:sp>
        <p:nvSpPr>
          <p:cNvPr id="3" name="Content Placeholder 2">
            <a:extLst>
              <a:ext uri="{FF2B5EF4-FFF2-40B4-BE49-F238E27FC236}">
                <a16:creationId xmlns:a16="http://schemas.microsoft.com/office/drawing/2014/main" id="{A1BE83BA-146B-DD45-A4A9-F7784769C4E9}"/>
              </a:ext>
            </a:extLst>
          </p:cNvPr>
          <p:cNvSpPr>
            <a:spLocks noGrp="1"/>
          </p:cNvSpPr>
          <p:nvPr>
            <p:ph idx="1"/>
          </p:nvPr>
        </p:nvSpPr>
        <p:spPr/>
        <p:txBody>
          <a:bodyPr>
            <a:normAutofit lnSpcReduction="10000"/>
          </a:bodyPr>
          <a:lstStyle/>
          <a:p>
            <a:r>
              <a:rPr lang="en-US" dirty="0"/>
              <a:t>Cyberinfrastructure for Sustained Scientific Innovation (CSSI)</a:t>
            </a:r>
          </a:p>
          <a:p>
            <a:pPr lvl="1"/>
            <a:r>
              <a:rPr lang="en-US" dirty="0"/>
              <a:t>NSF 19-548 (Nov 1, 2019)</a:t>
            </a:r>
          </a:p>
          <a:p>
            <a:pPr lvl="1"/>
            <a:r>
              <a:rPr lang="en-US" dirty="0"/>
              <a:t>Combines previous Software and Data Programs</a:t>
            </a:r>
          </a:p>
          <a:p>
            <a:pPr lvl="1"/>
            <a:r>
              <a:rPr lang="en-US" dirty="0"/>
              <a:t>Science driven – large awards are co-Funded by research divisions</a:t>
            </a:r>
          </a:p>
          <a:p>
            <a:pPr lvl="1"/>
            <a:endParaRPr lang="en-US" dirty="0"/>
          </a:p>
          <a:p>
            <a:r>
              <a:rPr lang="en-US" dirty="0"/>
              <a:t>Cybersecurity Innovation for Cyberinfrastructure (CICI)</a:t>
            </a:r>
          </a:p>
          <a:p>
            <a:pPr lvl="1"/>
            <a:r>
              <a:rPr lang="en-US" dirty="0"/>
              <a:t>No 2020 Solicitation announced</a:t>
            </a:r>
          </a:p>
          <a:p>
            <a:pPr lvl="1"/>
            <a:r>
              <a:rPr lang="en-US" dirty="0"/>
              <a:t>Applied solutions to support research &amp; education</a:t>
            </a:r>
          </a:p>
          <a:p>
            <a:pPr lvl="2"/>
            <a:r>
              <a:rPr lang="en-US" dirty="0"/>
              <a:t>Secure Scientific Cyberinfrastructure (SSC)</a:t>
            </a:r>
          </a:p>
          <a:p>
            <a:pPr lvl="2"/>
            <a:r>
              <a:rPr lang="en-US" dirty="0"/>
              <a:t>Research Data Protection (RDP)</a:t>
            </a:r>
          </a:p>
          <a:p>
            <a:pPr lvl="2"/>
            <a:r>
              <a:rPr lang="en-US" dirty="0"/>
              <a:t>Cybersecurity Center of Excellence (</a:t>
            </a:r>
            <a:r>
              <a:rPr lang="en-US" dirty="0" err="1"/>
              <a:t>CCoE</a:t>
            </a:r>
            <a:r>
              <a:rPr lang="en-US" dirty="0"/>
              <a:t>)</a:t>
            </a:r>
          </a:p>
        </p:txBody>
      </p:sp>
    </p:spTree>
    <p:extLst>
      <p:ext uri="{BB962C8B-B14F-4D97-AF65-F5344CB8AC3E}">
        <p14:creationId xmlns:p14="http://schemas.microsoft.com/office/powerpoint/2010/main" val="24504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505D-B164-6547-AB10-05F91E629C44}"/>
              </a:ext>
            </a:extLst>
          </p:cNvPr>
          <p:cNvSpPr>
            <a:spLocks noGrp="1"/>
          </p:cNvSpPr>
          <p:nvPr>
            <p:ph type="title"/>
          </p:nvPr>
        </p:nvSpPr>
        <p:spPr/>
        <p:txBody>
          <a:bodyPr/>
          <a:lstStyle/>
          <a:p>
            <a:r>
              <a:rPr lang="en-US" dirty="0"/>
              <a:t>NSF Programs I am directly involved in</a:t>
            </a:r>
          </a:p>
        </p:txBody>
      </p:sp>
      <p:sp>
        <p:nvSpPr>
          <p:cNvPr id="3" name="Content Placeholder 2">
            <a:extLst>
              <a:ext uri="{FF2B5EF4-FFF2-40B4-BE49-F238E27FC236}">
                <a16:creationId xmlns:a16="http://schemas.microsoft.com/office/drawing/2014/main" id="{2034832F-A3E2-E748-9253-3F5252419BEE}"/>
              </a:ext>
            </a:extLst>
          </p:cNvPr>
          <p:cNvSpPr>
            <a:spLocks noGrp="1"/>
          </p:cNvSpPr>
          <p:nvPr>
            <p:ph idx="1"/>
          </p:nvPr>
        </p:nvSpPr>
        <p:spPr/>
        <p:txBody>
          <a:bodyPr/>
          <a:lstStyle/>
          <a:p>
            <a:r>
              <a:rPr lang="en-US" dirty="0"/>
              <a:t>Navigating the New Arctic (NNA) </a:t>
            </a:r>
          </a:p>
          <a:p>
            <a:pPr lvl="1"/>
            <a:r>
              <a:rPr lang="en-US" dirty="0"/>
              <a:t>NSF 20-514 (deadline Feb 11, 2020)</a:t>
            </a:r>
          </a:p>
          <a:p>
            <a:pPr lvl="1"/>
            <a:r>
              <a:rPr lang="en-US" dirty="0"/>
              <a:t>One of NSF’s Interdivisional “10 Big Ideas”</a:t>
            </a:r>
          </a:p>
          <a:p>
            <a:pPr lvl="1"/>
            <a:r>
              <a:rPr lang="en-US" dirty="0"/>
              <a:t>Sensing, transmission, management, processing and use of data</a:t>
            </a:r>
          </a:p>
          <a:p>
            <a:pPr lvl="1"/>
            <a:r>
              <a:rPr lang="en-US" dirty="0"/>
              <a:t>Planning grants &amp; large (team) projects</a:t>
            </a:r>
          </a:p>
          <a:p>
            <a:pPr lvl="1"/>
            <a:r>
              <a:rPr lang="en-US" dirty="0"/>
              <a:t>Climate impact and use of data, not just arctic field work</a:t>
            </a:r>
          </a:p>
          <a:p>
            <a:endParaRPr lang="en-US" dirty="0"/>
          </a:p>
        </p:txBody>
      </p:sp>
    </p:spTree>
    <p:extLst>
      <p:ext uri="{BB962C8B-B14F-4D97-AF65-F5344CB8AC3E}">
        <p14:creationId xmlns:p14="http://schemas.microsoft.com/office/powerpoint/2010/main" val="203860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F283-BBC4-114F-927E-8E36417C69A8}"/>
              </a:ext>
            </a:extLst>
          </p:cNvPr>
          <p:cNvSpPr>
            <a:spLocks noGrp="1"/>
          </p:cNvSpPr>
          <p:nvPr>
            <p:ph type="title"/>
          </p:nvPr>
        </p:nvSpPr>
        <p:spPr/>
        <p:txBody>
          <a:bodyPr/>
          <a:lstStyle/>
          <a:p>
            <a:r>
              <a:rPr lang="en-US" dirty="0"/>
              <a:t>Programs I am not directly involved in</a:t>
            </a:r>
          </a:p>
        </p:txBody>
      </p:sp>
      <p:sp>
        <p:nvSpPr>
          <p:cNvPr id="3" name="Content Placeholder 2">
            <a:extLst>
              <a:ext uri="{FF2B5EF4-FFF2-40B4-BE49-F238E27FC236}">
                <a16:creationId xmlns:a16="http://schemas.microsoft.com/office/drawing/2014/main" id="{C9A744EF-131C-9043-8982-CBC6A534A4B0}"/>
              </a:ext>
            </a:extLst>
          </p:cNvPr>
          <p:cNvSpPr>
            <a:spLocks noGrp="1"/>
          </p:cNvSpPr>
          <p:nvPr>
            <p:ph idx="1"/>
          </p:nvPr>
        </p:nvSpPr>
        <p:spPr/>
        <p:txBody>
          <a:bodyPr/>
          <a:lstStyle/>
          <a:p>
            <a:r>
              <a:rPr lang="en-US" dirty="0"/>
              <a:t>Major Research Infrastructure (MRI)</a:t>
            </a:r>
          </a:p>
          <a:p>
            <a:pPr lvl="1"/>
            <a:r>
              <a:rPr lang="en-US" dirty="0"/>
              <a:t>NSF 18-513 $100K to $4M</a:t>
            </a:r>
          </a:p>
          <a:p>
            <a:pPr lvl="1"/>
            <a:r>
              <a:rPr lang="en-US" dirty="0"/>
              <a:t>All NSF divisions are eligible</a:t>
            </a:r>
          </a:p>
          <a:p>
            <a:pPr lvl="1"/>
            <a:r>
              <a:rPr lang="en-US" dirty="0"/>
              <a:t>Funds instruments rather than just hardware acquisition</a:t>
            </a:r>
          </a:p>
          <a:p>
            <a:pPr lvl="2"/>
            <a:r>
              <a:rPr lang="en-US" dirty="0"/>
              <a:t>Facilities</a:t>
            </a:r>
          </a:p>
          <a:p>
            <a:pPr lvl="2"/>
            <a:r>
              <a:rPr lang="en-US" dirty="0"/>
              <a:t>Software</a:t>
            </a:r>
          </a:p>
          <a:p>
            <a:pPr lvl="2"/>
            <a:r>
              <a:rPr lang="en-US" dirty="0"/>
              <a:t>Analytics</a:t>
            </a:r>
          </a:p>
          <a:p>
            <a:pPr lvl="2"/>
            <a:r>
              <a:rPr lang="en-US" dirty="0"/>
              <a:t>Data sharing and management</a:t>
            </a:r>
          </a:p>
          <a:p>
            <a:pPr lvl="1"/>
            <a:r>
              <a:rPr lang="en-US" dirty="0"/>
              <a:t>Matching is sometimes required</a:t>
            </a:r>
          </a:p>
        </p:txBody>
      </p:sp>
    </p:spTree>
    <p:extLst>
      <p:ext uri="{BB962C8B-B14F-4D97-AF65-F5344CB8AC3E}">
        <p14:creationId xmlns:p14="http://schemas.microsoft.com/office/powerpoint/2010/main" val="82608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43"/>
            <a:ext cx="6858000" cy="936625"/>
          </a:xfrm>
        </p:spPr>
        <p:txBody>
          <a:bodyPr>
            <a:normAutofit/>
          </a:bodyPr>
          <a:lstStyle/>
          <a:p>
            <a:r>
              <a:rPr lang="en-US" sz="3200" b="1" dirty="0"/>
              <a:t>Major Research Instrumentation (MRI)</a:t>
            </a:r>
          </a:p>
        </p:txBody>
      </p:sp>
      <p:sp>
        <p:nvSpPr>
          <p:cNvPr id="4" name="Subtitle 3"/>
          <p:cNvSpPr>
            <a:spLocks noGrp="1"/>
          </p:cNvSpPr>
          <p:nvPr>
            <p:ph type="subTitle" idx="1"/>
          </p:nvPr>
        </p:nvSpPr>
        <p:spPr>
          <a:xfrm>
            <a:off x="1694793" y="1981200"/>
            <a:ext cx="5257800" cy="4800600"/>
          </a:xfrm>
        </p:spPr>
        <p:txBody>
          <a:bodyPr>
            <a:normAutofit/>
          </a:bodyPr>
          <a:lstStyle/>
          <a:p>
            <a:pPr algn="l">
              <a:lnSpc>
                <a:spcPct val="120000"/>
              </a:lnSpc>
              <a:spcBef>
                <a:spcPts val="0"/>
              </a:spcBef>
            </a:pPr>
            <a:r>
              <a:rPr lang="en-US" sz="1800" i="1" dirty="0">
                <a:solidFill>
                  <a:srgbClr val="000000"/>
                </a:solidFill>
              </a:rPr>
              <a:t>Goals:</a:t>
            </a:r>
          </a:p>
          <a:p>
            <a:pPr marL="342900" indent="-342900" algn="l">
              <a:lnSpc>
                <a:spcPct val="120000"/>
              </a:lnSpc>
              <a:spcBef>
                <a:spcPts val="0"/>
              </a:spcBef>
              <a:buFont typeface="Arial" panose="020B0604020202020204" pitchFamily="34" charset="0"/>
              <a:buChar char="•"/>
            </a:pPr>
            <a:r>
              <a:rPr lang="en-US" sz="1800" i="1" dirty="0">
                <a:solidFill>
                  <a:srgbClr val="000000"/>
                </a:solidFill>
              </a:rPr>
              <a:t>Support the acquisition or state of the art or foster the development of the next generation of instrumentation</a:t>
            </a:r>
          </a:p>
          <a:p>
            <a:pPr marL="342900" indent="-342900" algn="l">
              <a:lnSpc>
                <a:spcPct val="120000"/>
              </a:lnSpc>
              <a:spcBef>
                <a:spcPts val="0"/>
              </a:spcBef>
              <a:buFont typeface="Arial" panose="020B0604020202020204" pitchFamily="34" charset="0"/>
              <a:buChar char="•"/>
            </a:pPr>
            <a:r>
              <a:rPr lang="en-US" sz="1800" i="1" dirty="0">
                <a:solidFill>
                  <a:srgbClr val="000000"/>
                </a:solidFill>
              </a:rPr>
              <a:t>Improve access to, and increased use of, modern research and research training instrumentation by a diverse workforce of scientists, engineers, and graduate and undergraduate students;</a:t>
            </a:r>
          </a:p>
          <a:p>
            <a:pPr marL="342900" indent="-342900" algn="l">
              <a:lnSpc>
                <a:spcPct val="120000"/>
              </a:lnSpc>
              <a:spcBef>
                <a:spcPts val="0"/>
              </a:spcBef>
              <a:buFont typeface="Arial" panose="020B0604020202020204" pitchFamily="34" charset="0"/>
              <a:buChar char="•"/>
            </a:pPr>
            <a:r>
              <a:rPr lang="en-US" sz="1800" i="1" dirty="0">
                <a:solidFill>
                  <a:srgbClr val="000000"/>
                </a:solidFill>
              </a:rPr>
              <a:t>Enable collaborations to create well-equipped research environments that integrate research with research training;</a:t>
            </a:r>
          </a:p>
          <a:p>
            <a:pPr marL="342900" indent="-342900" algn="l">
              <a:lnSpc>
                <a:spcPct val="120000"/>
              </a:lnSpc>
              <a:spcBef>
                <a:spcPts val="0"/>
              </a:spcBef>
              <a:buFont typeface="Arial" panose="020B0604020202020204" pitchFamily="34" charset="0"/>
              <a:buChar char="•"/>
            </a:pPr>
            <a:r>
              <a:rPr lang="en-US" sz="1800" i="1" dirty="0">
                <a:solidFill>
                  <a:srgbClr val="000000"/>
                </a:solidFill>
              </a:rPr>
              <a:t>Promoting substantive and meaningful partnerships for instrument development between the academic and private sectors.</a:t>
            </a:r>
          </a:p>
        </p:txBody>
      </p:sp>
      <p:sp>
        <p:nvSpPr>
          <p:cNvPr id="3" name="Explosion: 8 Points 2">
            <a:extLst>
              <a:ext uri="{FF2B5EF4-FFF2-40B4-BE49-F238E27FC236}">
                <a16:creationId xmlns:a16="http://schemas.microsoft.com/office/drawing/2014/main" id="{ED3B765E-B3A4-4E04-8B21-6CD57C521554}"/>
              </a:ext>
            </a:extLst>
          </p:cNvPr>
          <p:cNvSpPr/>
          <p:nvPr/>
        </p:nvSpPr>
        <p:spPr>
          <a:xfrm>
            <a:off x="8229600" y="83203"/>
            <a:ext cx="2438400" cy="11430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NSF 18-513</a:t>
            </a:r>
            <a:endParaRPr lang="en-US" b="1" dirty="0"/>
          </a:p>
        </p:txBody>
      </p:sp>
      <p:sp>
        <p:nvSpPr>
          <p:cNvPr id="6" name="Subtitle 3">
            <a:extLst>
              <a:ext uri="{FF2B5EF4-FFF2-40B4-BE49-F238E27FC236}">
                <a16:creationId xmlns:a16="http://schemas.microsoft.com/office/drawing/2014/main" id="{197A80E2-71CF-4B75-9813-8F39FB790851}"/>
              </a:ext>
            </a:extLst>
          </p:cNvPr>
          <p:cNvSpPr txBox="1">
            <a:spLocks/>
          </p:cNvSpPr>
          <p:nvPr/>
        </p:nvSpPr>
        <p:spPr>
          <a:xfrm>
            <a:off x="1676400" y="762001"/>
            <a:ext cx="7315200" cy="157790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i="1" dirty="0">
                <a:solidFill>
                  <a:srgbClr val="000000"/>
                </a:solidFill>
              </a:rPr>
              <a:t>“Increase access to shared-use/multi-user instrumentation for scientific and engineering research and research training. MRI is intended to be a capacity-building program that builds research capabilities across diverse institution types.”</a:t>
            </a:r>
          </a:p>
        </p:txBody>
      </p:sp>
      <p:pic>
        <p:nvPicPr>
          <p:cNvPr id="8" name="Picture 7">
            <a:extLst>
              <a:ext uri="{FF2B5EF4-FFF2-40B4-BE49-F238E27FC236}">
                <a16:creationId xmlns:a16="http://schemas.microsoft.com/office/drawing/2014/main" id="{CE71BFB3-C2BC-4F70-BA83-0078A81B5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971161"/>
            <a:ext cx="2552700" cy="4558393"/>
          </a:xfrm>
          <a:prstGeom prst="rect">
            <a:avLst/>
          </a:prstGeom>
        </p:spPr>
      </p:pic>
    </p:spTree>
    <p:extLst>
      <p:ext uri="{BB962C8B-B14F-4D97-AF65-F5344CB8AC3E}">
        <p14:creationId xmlns:p14="http://schemas.microsoft.com/office/powerpoint/2010/main" val="98220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43"/>
            <a:ext cx="6858000" cy="936625"/>
          </a:xfrm>
        </p:spPr>
        <p:txBody>
          <a:bodyPr>
            <a:normAutofit/>
          </a:bodyPr>
          <a:lstStyle/>
          <a:p>
            <a:r>
              <a:rPr lang="en-US" sz="3200" b="1" dirty="0"/>
              <a:t>Major Research Instrumentation (MRI)</a:t>
            </a:r>
          </a:p>
        </p:txBody>
      </p:sp>
      <p:sp>
        <p:nvSpPr>
          <p:cNvPr id="4" name="Subtitle 3"/>
          <p:cNvSpPr>
            <a:spLocks noGrp="1"/>
          </p:cNvSpPr>
          <p:nvPr>
            <p:ph type="subTitle" idx="1"/>
          </p:nvPr>
        </p:nvSpPr>
        <p:spPr>
          <a:xfrm>
            <a:off x="1905000" y="1219200"/>
            <a:ext cx="8458200" cy="5410200"/>
          </a:xfrm>
        </p:spPr>
        <p:txBody>
          <a:bodyPr>
            <a:normAutofit lnSpcReduction="10000"/>
          </a:bodyPr>
          <a:lstStyle/>
          <a:p>
            <a:pPr algn="l"/>
            <a:r>
              <a:rPr lang="en-US" i="1" dirty="0">
                <a:solidFill>
                  <a:srgbClr val="000000"/>
                </a:solidFill>
              </a:rPr>
              <a:t>“Increase access to shared-use/multi-user instrumentation for scientific and engineering research and research training. MRI is intended to be a capacity-building program that builds research capabilities across diverse institution types.”</a:t>
            </a:r>
          </a:p>
          <a:p>
            <a:pPr algn="l"/>
            <a:endParaRPr lang="en-US" i="1" dirty="0">
              <a:solidFill>
                <a:srgbClr val="000000"/>
              </a:solidFill>
            </a:endParaRPr>
          </a:p>
          <a:p>
            <a:pPr marL="800100" lvl="1" indent="-342900" algn="l">
              <a:buFont typeface="Arial" panose="020B0604020202020204" pitchFamily="34" charset="0"/>
              <a:buChar char="•"/>
            </a:pPr>
            <a:r>
              <a:rPr lang="en-US" sz="1800" i="1" dirty="0">
                <a:solidFill>
                  <a:srgbClr val="000000"/>
                </a:solidFill>
              </a:rPr>
              <a:t>Track 1: Track 1 MRI proposals are those that request funds from NSF greater than or equal to $100,000 and less than $1,000,000.</a:t>
            </a:r>
          </a:p>
          <a:p>
            <a:pPr marL="800100" lvl="1" indent="-342900" algn="l">
              <a:buFont typeface="Arial" panose="020B0604020202020204" pitchFamily="34" charset="0"/>
              <a:buChar char="•"/>
            </a:pPr>
            <a:r>
              <a:rPr lang="en-US" sz="1800" i="1" dirty="0">
                <a:solidFill>
                  <a:srgbClr val="000000"/>
                </a:solidFill>
              </a:rPr>
              <a:t>Track 2: Track 2 MRI proposals are those that request funds from NSF greater than or equal to $1,000,000 up to and including $4,000,000.</a:t>
            </a:r>
          </a:p>
          <a:p>
            <a:pPr marL="342900" indent="-342900" algn="l">
              <a:buFont typeface="Arial" panose="020B0604020202020204" pitchFamily="34" charset="0"/>
              <a:buChar char="•"/>
            </a:pPr>
            <a:r>
              <a:rPr lang="en-US" sz="1800" i="1" dirty="0">
                <a:solidFill>
                  <a:srgbClr val="000000"/>
                </a:solidFill>
              </a:rPr>
              <a:t>Two Track1 and one Track 2 for each institution.</a:t>
            </a:r>
          </a:p>
          <a:p>
            <a:pPr marL="342900" indent="-342900" algn="l">
              <a:buFont typeface="Arial" panose="020B0604020202020204" pitchFamily="34" charset="0"/>
              <a:buChar char="•"/>
            </a:pPr>
            <a:r>
              <a:rPr lang="en-US" sz="1800" i="1" dirty="0">
                <a:solidFill>
                  <a:srgbClr val="000000"/>
                </a:solidFill>
              </a:rPr>
              <a:t>Cost sharing of precisely 30% of the total project cost is required for Ph.D.-granting institutions of higher education and for non-degree-granting organizations</a:t>
            </a:r>
          </a:p>
          <a:p>
            <a:pPr marL="342900" indent="-342900" algn="l">
              <a:buFont typeface="Arial" panose="020B0604020202020204" pitchFamily="34" charset="0"/>
              <a:buChar char="•"/>
            </a:pPr>
            <a:endParaRPr lang="en-US" sz="1800" i="1" dirty="0">
              <a:solidFill>
                <a:srgbClr val="000000"/>
              </a:solidFill>
              <a:latin typeface="+mj-lt"/>
              <a:cs typeface="Arial" panose="020B0604020202020204" pitchFamily="34" charset="0"/>
            </a:endParaRPr>
          </a:p>
          <a:p>
            <a:pPr lvl="0" algn="l"/>
            <a:r>
              <a:rPr lang="en-US" dirty="0">
                <a:solidFill>
                  <a:srgbClr val="000000"/>
                </a:solidFill>
              </a:rPr>
              <a:t>					Next deadline, Jan 21, 2020</a:t>
            </a:r>
          </a:p>
          <a:p>
            <a:pPr lvl="0"/>
            <a:endParaRPr lang="en-US" dirty="0">
              <a:solidFill>
                <a:srgbClr val="000000"/>
              </a:solidFill>
              <a:hlinkClick r:id="rId3"/>
            </a:endParaRPr>
          </a:p>
          <a:p>
            <a:pPr lvl="0"/>
            <a:r>
              <a:rPr lang="en-US" dirty="0">
                <a:solidFill>
                  <a:srgbClr val="000000"/>
                </a:solidFill>
                <a:hlinkClick r:id="rId3"/>
              </a:rPr>
              <a:t>https://www.nsf.gov/funding/pgm_summ.jsp?pims_id=5260</a:t>
            </a:r>
            <a:r>
              <a:rPr lang="en-US" dirty="0">
                <a:solidFill>
                  <a:srgbClr val="000000"/>
                </a:solidFill>
              </a:rPr>
              <a:t> </a:t>
            </a:r>
          </a:p>
          <a:p>
            <a:pPr marL="342900" indent="-342900" algn="l">
              <a:buFont typeface="Arial" panose="020B0604020202020204" pitchFamily="34" charset="0"/>
              <a:buChar char="•"/>
            </a:pPr>
            <a:endParaRPr lang="en-US" dirty="0">
              <a:solidFill>
                <a:srgbClr val="000000"/>
              </a:solidFill>
              <a:latin typeface="+mj-lt"/>
              <a:cs typeface="Arial" panose="020B0604020202020204" pitchFamily="34" charset="0"/>
            </a:endParaRPr>
          </a:p>
        </p:txBody>
      </p:sp>
      <p:sp>
        <p:nvSpPr>
          <p:cNvPr id="3" name="Explosion: 8 Points 2">
            <a:extLst>
              <a:ext uri="{FF2B5EF4-FFF2-40B4-BE49-F238E27FC236}">
                <a16:creationId xmlns:a16="http://schemas.microsoft.com/office/drawing/2014/main" id="{ED3B765E-B3A4-4E04-8B21-6CD57C521554}"/>
              </a:ext>
            </a:extLst>
          </p:cNvPr>
          <p:cNvSpPr/>
          <p:nvPr/>
        </p:nvSpPr>
        <p:spPr>
          <a:xfrm>
            <a:off x="8229600" y="83203"/>
            <a:ext cx="2438400" cy="11430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NSF 18-513</a:t>
            </a:r>
            <a:endParaRPr lang="en-US" b="1" dirty="0"/>
          </a:p>
        </p:txBody>
      </p:sp>
    </p:spTree>
    <p:extLst>
      <p:ext uri="{BB962C8B-B14F-4D97-AF65-F5344CB8AC3E}">
        <p14:creationId xmlns:p14="http://schemas.microsoft.com/office/powerpoint/2010/main" val="266949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8ED9-D403-8046-ACF3-3C3C0063AE62}"/>
              </a:ext>
            </a:extLst>
          </p:cNvPr>
          <p:cNvSpPr>
            <a:spLocks noGrp="1"/>
          </p:cNvSpPr>
          <p:nvPr>
            <p:ph type="title"/>
          </p:nvPr>
        </p:nvSpPr>
        <p:spPr/>
        <p:txBody>
          <a:bodyPr/>
          <a:lstStyle/>
          <a:p>
            <a:r>
              <a:rPr lang="en-US" dirty="0"/>
              <a:t>Programs I am not directly involved in</a:t>
            </a:r>
          </a:p>
        </p:txBody>
      </p:sp>
      <p:sp>
        <p:nvSpPr>
          <p:cNvPr id="3" name="Content Placeholder 2">
            <a:extLst>
              <a:ext uri="{FF2B5EF4-FFF2-40B4-BE49-F238E27FC236}">
                <a16:creationId xmlns:a16="http://schemas.microsoft.com/office/drawing/2014/main" id="{7D623C3F-7E8D-6847-A464-33FB9CC0D07B}"/>
              </a:ext>
            </a:extLst>
          </p:cNvPr>
          <p:cNvSpPr>
            <a:spLocks noGrp="1"/>
          </p:cNvSpPr>
          <p:nvPr>
            <p:ph idx="1"/>
          </p:nvPr>
        </p:nvSpPr>
        <p:spPr/>
        <p:txBody>
          <a:bodyPr>
            <a:normAutofit lnSpcReduction="10000"/>
          </a:bodyPr>
          <a:lstStyle/>
          <a:p>
            <a:endParaRPr lang="en-US" dirty="0"/>
          </a:p>
          <a:p>
            <a:r>
              <a:rPr lang="en-US" dirty="0"/>
              <a:t>Platforms for Advanced Wireless Research (PAWR)</a:t>
            </a:r>
          </a:p>
          <a:p>
            <a:pPr lvl="1"/>
            <a:r>
              <a:rPr lang="en-US" dirty="0"/>
              <a:t>https://</a:t>
            </a:r>
            <a:r>
              <a:rPr lang="en-US" dirty="0" err="1"/>
              <a:t>advancedwireless.org</a:t>
            </a:r>
            <a:r>
              <a:rPr lang="en-US" dirty="0"/>
              <a:t>/	</a:t>
            </a:r>
          </a:p>
          <a:p>
            <a:pPr lvl="1"/>
            <a:r>
              <a:rPr lang="en-US" dirty="0"/>
              <a:t>Program office issuing multiple Requests for Proposals</a:t>
            </a:r>
          </a:p>
          <a:p>
            <a:pPr lvl="1"/>
            <a:r>
              <a:rPr lang="en-US" dirty="0"/>
              <a:t>Current competition will announce finalists by Feb 2020</a:t>
            </a:r>
          </a:p>
          <a:p>
            <a:endParaRPr lang="en-US" dirty="0"/>
          </a:p>
          <a:p>
            <a:r>
              <a:rPr lang="en-US" dirty="0"/>
              <a:t>Campus Cyberinfrastructure</a:t>
            </a:r>
          </a:p>
          <a:p>
            <a:pPr lvl="1"/>
            <a:r>
              <a:rPr lang="en-US" dirty="0"/>
              <a:t>NSF 20-507 (Jan 21, 2020)</a:t>
            </a:r>
          </a:p>
          <a:p>
            <a:pPr lvl="1"/>
            <a:r>
              <a:rPr lang="en-US" dirty="0"/>
              <a:t>Campus Infrastructure oriented</a:t>
            </a:r>
          </a:p>
          <a:p>
            <a:pPr lvl="1"/>
            <a:r>
              <a:rPr lang="en-US" dirty="0"/>
              <a:t>Practical tools, innovative </a:t>
            </a:r>
            <a:r>
              <a:rPr lang="en-US" dirty="0" err="1"/>
              <a:t>applicaitons</a:t>
            </a:r>
            <a:endParaRPr lang="en-US" dirty="0"/>
          </a:p>
          <a:p>
            <a:pPr lvl="1"/>
            <a:endParaRPr lang="en-US" dirty="0"/>
          </a:p>
        </p:txBody>
      </p:sp>
    </p:spTree>
    <p:extLst>
      <p:ext uri="{BB962C8B-B14F-4D97-AF65-F5344CB8AC3E}">
        <p14:creationId xmlns:p14="http://schemas.microsoft.com/office/powerpoint/2010/main" val="123603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906F-0AD7-FB42-9BB1-AFFA411EBC1E}"/>
              </a:ext>
            </a:extLst>
          </p:cNvPr>
          <p:cNvSpPr>
            <a:spLocks noGrp="1"/>
          </p:cNvSpPr>
          <p:nvPr>
            <p:ph type="title"/>
          </p:nvPr>
        </p:nvSpPr>
        <p:spPr>
          <a:xfrm>
            <a:off x="1676400" y="83128"/>
            <a:ext cx="8534400" cy="1104405"/>
          </a:xfrm>
        </p:spPr>
        <p:txBody>
          <a:bodyPr>
            <a:normAutofit/>
          </a:bodyPr>
          <a:lstStyle/>
          <a:p>
            <a:r>
              <a:rPr lang="en-US" sz="2800" dirty="0"/>
              <a:t>The Campus Cyberinfrastructure (CC*) Program</a:t>
            </a:r>
          </a:p>
        </p:txBody>
      </p:sp>
      <p:sp>
        <p:nvSpPr>
          <p:cNvPr id="3" name="Content Placeholder 2">
            <a:extLst>
              <a:ext uri="{FF2B5EF4-FFF2-40B4-BE49-F238E27FC236}">
                <a16:creationId xmlns:a16="http://schemas.microsoft.com/office/drawing/2014/main" id="{8157D112-7144-B34E-80E2-1081EDD9F12F}"/>
              </a:ext>
            </a:extLst>
          </p:cNvPr>
          <p:cNvSpPr>
            <a:spLocks noGrp="1"/>
          </p:cNvSpPr>
          <p:nvPr>
            <p:ph idx="1"/>
          </p:nvPr>
        </p:nvSpPr>
        <p:spPr>
          <a:xfrm>
            <a:off x="1743924" y="1045030"/>
            <a:ext cx="8780641" cy="4915966"/>
          </a:xfrm>
        </p:spPr>
        <p:txBody>
          <a:bodyPr>
            <a:normAutofit/>
          </a:bodyPr>
          <a:lstStyle/>
          <a:p>
            <a:r>
              <a:rPr lang="en-US" sz="2000" dirty="0"/>
              <a:t>Networking as a fundamental layer and underpinning of Cyberinfrastructure, driven by scientific R&amp;E needs</a:t>
            </a:r>
          </a:p>
          <a:p>
            <a:r>
              <a:rPr lang="en-US" sz="2000" dirty="0"/>
              <a:t>Most awards go to 10/100 Gbps Campus networking upgrades, external connectivity to the national R&amp;E fabric, and campus border redesign prioritizing science traffic. </a:t>
            </a:r>
          </a:p>
          <a:p>
            <a:r>
              <a:rPr lang="en-US" sz="2000" dirty="0"/>
              <a:t>~290 awards totaling &gt;$100M have been made across 49 states and jurisdictions in CC* since 2012 (map below does not show 2019 awards)</a:t>
            </a:r>
          </a:p>
          <a:p>
            <a:r>
              <a:rPr lang="en-US" sz="2000" dirty="0"/>
              <a:t>CC* emphasizes strong campus level partnerships between researchers/teachers and campus IT leadership</a:t>
            </a:r>
          </a:p>
          <a:p>
            <a:endParaRPr lang="en-US" sz="1800" dirty="0"/>
          </a:p>
        </p:txBody>
      </p:sp>
      <p:pic>
        <p:nvPicPr>
          <p:cNvPr id="5" name="Picture 4">
            <a:extLst>
              <a:ext uri="{FF2B5EF4-FFF2-40B4-BE49-F238E27FC236}">
                <a16:creationId xmlns:a16="http://schemas.microsoft.com/office/drawing/2014/main" id="{57D53D1D-0A03-364B-85E8-F8503FF34F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3924" y="4032982"/>
            <a:ext cx="5047015" cy="2825018"/>
          </a:xfrm>
          <a:prstGeom prst="rect">
            <a:avLst/>
          </a:prstGeom>
        </p:spPr>
      </p:pic>
      <p:pic>
        <p:nvPicPr>
          <p:cNvPr id="6" name="Content Placeholder 3" descr="esnet_dmz_web.tiff">
            <a:extLst>
              <a:ext uri="{FF2B5EF4-FFF2-40B4-BE49-F238E27FC236}">
                <a16:creationId xmlns:a16="http://schemas.microsoft.com/office/drawing/2014/main" id="{CD307BDF-237E-9C49-80EC-F869FCA4FE46}"/>
              </a:ext>
            </a:extLst>
          </p:cNvPr>
          <p:cNvPicPr>
            <a:picLocks noGrp="1" noChangeAspect="1"/>
          </p:cNvPicPr>
          <p:nvPr/>
        </p:nvPicPr>
        <p:blipFill>
          <a:blip r:embed="rId4">
            <a:extLst>
              <a:ext uri="{28A0092B-C50C-407E-A947-70E740481C1C}">
                <a14:useLocalDpi xmlns:a14="http://schemas.microsoft.com/office/drawing/2010/main"/>
              </a:ext>
            </a:extLst>
          </a:blip>
          <a:srcRect l="-34734" r="-34734"/>
          <a:stretch>
            <a:fillRect/>
          </a:stretch>
        </p:blipFill>
        <p:spPr>
          <a:xfrm>
            <a:off x="5738814" y="4178666"/>
            <a:ext cx="5286375" cy="2533650"/>
          </a:xfrm>
          <a:prstGeom prst="rect">
            <a:avLst/>
          </a:prstGeom>
        </p:spPr>
      </p:pic>
    </p:spTree>
    <p:extLst>
      <p:ext uri="{BB962C8B-B14F-4D97-AF65-F5344CB8AC3E}">
        <p14:creationId xmlns:p14="http://schemas.microsoft.com/office/powerpoint/2010/main" val="333680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906F-0AD7-FB42-9BB1-AFFA411EBC1E}"/>
              </a:ext>
            </a:extLst>
          </p:cNvPr>
          <p:cNvSpPr>
            <a:spLocks noGrp="1"/>
          </p:cNvSpPr>
          <p:nvPr>
            <p:ph type="title"/>
          </p:nvPr>
        </p:nvSpPr>
        <p:spPr>
          <a:xfrm>
            <a:off x="1981200" y="228601"/>
            <a:ext cx="8229600" cy="1175657"/>
          </a:xfrm>
        </p:spPr>
        <p:txBody>
          <a:bodyPr>
            <a:normAutofit fontScale="90000"/>
          </a:bodyPr>
          <a:lstStyle/>
          <a:p>
            <a:r>
              <a:rPr lang="en-US" dirty="0"/>
              <a:t>CC* 20-507 - Campus Cyberinfrastructure</a:t>
            </a:r>
          </a:p>
        </p:txBody>
      </p:sp>
      <p:sp>
        <p:nvSpPr>
          <p:cNvPr id="3" name="Content Placeholder 2">
            <a:extLst>
              <a:ext uri="{FF2B5EF4-FFF2-40B4-BE49-F238E27FC236}">
                <a16:creationId xmlns:a16="http://schemas.microsoft.com/office/drawing/2014/main" id="{8157D112-7144-B34E-80E2-1081EDD9F12F}"/>
              </a:ext>
            </a:extLst>
          </p:cNvPr>
          <p:cNvSpPr>
            <a:spLocks noGrp="1"/>
          </p:cNvSpPr>
          <p:nvPr>
            <p:ph idx="1"/>
          </p:nvPr>
        </p:nvSpPr>
        <p:spPr>
          <a:xfrm>
            <a:off x="1981200" y="1404258"/>
            <a:ext cx="8600704" cy="5352803"/>
          </a:xfrm>
        </p:spPr>
        <p:txBody>
          <a:bodyPr>
            <a:normAutofit fontScale="92500" lnSpcReduction="10000"/>
          </a:bodyPr>
          <a:lstStyle/>
          <a:p>
            <a:r>
              <a:rPr lang="en-US" sz="2400" dirty="0"/>
              <a:t>(Search for “NSF CC* 20-507” online to find the full solicitation)</a:t>
            </a:r>
          </a:p>
          <a:p>
            <a:r>
              <a:rPr lang="en-US" sz="2400" dirty="0"/>
              <a:t>$14M-$20M in expected award funding</a:t>
            </a:r>
          </a:p>
          <a:p>
            <a:r>
              <a:rPr lang="en-US" sz="2400" dirty="0"/>
              <a:t>Proposals </a:t>
            </a:r>
            <a:r>
              <a:rPr lang="en-US" sz="2400"/>
              <a:t>due January </a:t>
            </a:r>
            <a:r>
              <a:rPr lang="en-US" sz="2400" dirty="0"/>
              <a:t>21, 2020</a:t>
            </a:r>
          </a:p>
          <a:p>
            <a:r>
              <a:rPr lang="en-US" sz="2400" dirty="0"/>
              <a:t>Area #1 – </a:t>
            </a:r>
            <a:r>
              <a:rPr lang="en-US" sz="2400" b="1" dirty="0"/>
              <a:t>Campus Network upgrades</a:t>
            </a:r>
          </a:p>
          <a:p>
            <a:pPr lvl="1"/>
            <a:r>
              <a:rPr lang="en-US" sz="1500" dirty="0"/>
              <a:t>10/100Gbps inter- and intra-campus networking</a:t>
            </a:r>
          </a:p>
          <a:p>
            <a:pPr lvl="1"/>
            <a:r>
              <a:rPr lang="en-US" sz="1500" dirty="0"/>
              <a:t>Re-design of campus border to prioritize science flows</a:t>
            </a:r>
          </a:p>
          <a:p>
            <a:r>
              <a:rPr lang="en-US" sz="2400" dirty="0"/>
              <a:t>Area #2 – </a:t>
            </a:r>
            <a:r>
              <a:rPr lang="en-US" sz="2400" b="1" dirty="0"/>
              <a:t>Regional coordination for Small Institutions</a:t>
            </a:r>
          </a:p>
          <a:p>
            <a:pPr lvl="1"/>
            <a:r>
              <a:rPr lang="en-US" sz="1500" dirty="0"/>
              <a:t>Establishing </a:t>
            </a:r>
            <a:r>
              <a:rPr lang="en-US" sz="1500" dirty="0" err="1"/>
              <a:t>r&amp;e</a:t>
            </a:r>
            <a:r>
              <a:rPr lang="en-US" sz="1500" dirty="0"/>
              <a:t> network connectivity for multiple under-resourced institutions</a:t>
            </a:r>
          </a:p>
          <a:p>
            <a:r>
              <a:rPr lang="en-US" sz="2400" dirty="0"/>
              <a:t>Area #3 – </a:t>
            </a:r>
            <a:r>
              <a:rPr lang="en-US" sz="2400" b="1" dirty="0"/>
              <a:t>Networking Integration and Applied Innovation</a:t>
            </a:r>
          </a:p>
          <a:p>
            <a:pPr lvl="1"/>
            <a:r>
              <a:rPr lang="en-US" sz="1500" b="1" dirty="0"/>
              <a:t>Applied R&amp;D in networking </a:t>
            </a:r>
            <a:r>
              <a:rPr lang="en-US" sz="1500" dirty="0"/>
              <a:t>motivated by science use cases (e.g. SDN on campus)</a:t>
            </a:r>
          </a:p>
          <a:p>
            <a:r>
              <a:rPr lang="en-US" sz="2400" dirty="0"/>
              <a:t>Area #4 – </a:t>
            </a:r>
            <a:r>
              <a:rPr lang="en-US" sz="2400" b="1" dirty="0"/>
              <a:t>Campus Computing</a:t>
            </a:r>
          </a:p>
          <a:p>
            <a:pPr lvl="1"/>
            <a:r>
              <a:rPr lang="en-US" sz="1500" dirty="0"/>
              <a:t>Shared cluster cycles for campus-wide science</a:t>
            </a:r>
          </a:p>
          <a:p>
            <a:r>
              <a:rPr lang="en-US" sz="2400" dirty="0"/>
              <a:t>Area #5 – </a:t>
            </a:r>
            <a:r>
              <a:rPr lang="en-US" sz="2400" b="1" dirty="0"/>
              <a:t>Cyber Team – R&amp;E CI-based Regional Facilitation</a:t>
            </a:r>
          </a:p>
          <a:p>
            <a:pPr lvl="1"/>
            <a:r>
              <a:rPr lang="en-US" sz="1500" dirty="0"/>
              <a:t>Regionally coordinated teams of CI practitioners/professionals/experts</a:t>
            </a:r>
            <a:endParaRPr lang="en-US" sz="1700" dirty="0"/>
          </a:p>
          <a:p>
            <a:r>
              <a:rPr lang="en-US" sz="2400" dirty="0"/>
              <a:t>Area #6 – </a:t>
            </a:r>
            <a:r>
              <a:rPr lang="en-US" sz="2400" b="1" dirty="0"/>
              <a:t>Planning Grants and CI-Research Alignment</a:t>
            </a:r>
            <a:endParaRPr lang="en-US" sz="1500" dirty="0"/>
          </a:p>
          <a:p>
            <a:pPr marL="0" indent="0">
              <a:buNone/>
            </a:pPr>
            <a:endParaRPr lang="en-US" sz="2400" dirty="0"/>
          </a:p>
          <a:p>
            <a:endParaRPr lang="en-US" sz="1800" dirty="0"/>
          </a:p>
        </p:txBody>
      </p:sp>
    </p:spTree>
    <p:extLst>
      <p:ext uri="{BB962C8B-B14F-4D97-AF65-F5344CB8AC3E}">
        <p14:creationId xmlns:p14="http://schemas.microsoft.com/office/powerpoint/2010/main" val="316014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12260</TotalTime>
  <Words>975</Words>
  <Application>Microsoft Macintosh PowerPoint</Application>
  <PresentationFormat>Widescreen</PresentationFormat>
  <Paragraphs>116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American Typewriter</vt:lpstr>
      <vt:lpstr>Arial</vt:lpstr>
      <vt:lpstr>Calibri</vt:lpstr>
      <vt:lpstr>Calibri Light</vt:lpstr>
      <vt:lpstr>Tahoma</vt:lpstr>
      <vt:lpstr>Office Theme</vt:lpstr>
      <vt:lpstr>Some NSF Funding Opportunities for the  MASS Community</vt:lpstr>
      <vt:lpstr>NSF Programs I am directly involved in</vt:lpstr>
      <vt:lpstr>NSF Programs I am directly involved in</vt:lpstr>
      <vt:lpstr>Programs I am not directly involved in</vt:lpstr>
      <vt:lpstr>Major Research Instrumentation (MRI)</vt:lpstr>
      <vt:lpstr>Major Research Instrumentation (MRI)</vt:lpstr>
      <vt:lpstr>Programs I am not directly involved in</vt:lpstr>
      <vt:lpstr>The Campus Cyberinfrastructure (CC*) Program</vt:lpstr>
      <vt:lpstr>CC* 20-507 - Campus Cyberinfrastructure</vt:lpstr>
      <vt:lpstr>Program-wide Criteria for CC* proposals</vt:lpstr>
      <vt:lpstr>Programs I am not directly involved in</vt:lpstr>
      <vt:lpstr>Questions on NSF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BDEC Data Logistics Demonstrator</dc:title>
  <dc:creator>Micah Beck</dc:creator>
  <cp:lastModifiedBy>Micah Beck</cp:lastModifiedBy>
  <cp:revision>133</cp:revision>
  <dcterms:created xsi:type="dcterms:W3CDTF">2019-10-08T14:00:08Z</dcterms:created>
  <dcterms:modified xsi:type="dcterms:W3CDTF">2019-11-07T18:34:31Z</dcterms:modified>
</cp:coreProperties>
</file>