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28" r:id="rId4"/>
    <p:sldId id="326" r:id="rId5"/>
    <p:sldId id="261" r:id="rId6"/>
    <p:sldId id="358" r:id="rId7"/>
    <p:sldId id="464" r:id="rId8"/>
    <p:sldId id="357" r:id="rId9"/>
    <p:sldId id="355" r:id="rId10"/>
    <p:sldId id="283" r:id="rId11"/>
    <p:sldId id="367" r:id="rId12"/>
    <p:sldId id="361" r:id="rId13"/>
    <p:sldId id="436" r:id="rId14"/>
    <p:sldId id="363" r:id="rId15"/>
    <p:sldId id="368" r:id="rId16"/>
    <p:sldId id="373" r:id="rId17"/>
    <p:sldId id="473" r:id="rId18"/>
    <p:sldId id="374" r:id="rId19"/>
    <p:sldId id="360" r:id="rId20"/>
    <p:sldId id="288" r:id="rId21"/>
    <p:sldId id="277" r:id="rId22"/>
    <p:sldId id="378" r:id="rId23"/>
    <p:sldId id="389" r:id="rId24"/>
    <p:sldId id="442" r:id="rId25"/>
    <p:sldId id="406" r:id="rId26"/>
    <p:sldId id="310" r:id="rId27"/>
    <p:sldId id="317" r:id="rId28"/>
    <p:sldId id="320" r:id="rId29"/>
    <p:sldId id="319" r:id="rId30"/>
    <p:sldId id="372" r:id="rId31"/>
    <p:sldId id="417" r:id="rId32"/>
    <p:sldId id="418" r:id="rId33"/>
    <p:sldId id="421" r:id="rId34"/>
    <p:sldId id="380" r:id="rId35"/>
    <p:sldId id="416" r:id="rId36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FB26E696-AEED-4363-B318-B07AFD68E893}">
          <p14:sldIdLst>
            <p14:sldId id="256"/>
          </p14:sldIdLst>
        </p14:section>
        <p14:section name="1 - Introduction" id="{CB08F583-FF89-4205-AA23-3B96029C302E}">
          <p14:sldIdLst>
            <p14:sldId id="257"/>
          </p14:sldIdLst>
        </p14:section>
        <p14:section name="1.1 - IoT" id="{1D7A0599-54AE-4A74-8A21-AFCA8E743D81}">
          <p14:sldIdLst>
            <p14:sldId id="328"/>
            <p14:sldId id="326"/>
            <p14:sldId id="261"/>
          </p14:sldIdLst>
        </p14:section>
        <p14:section name="1.2 - Related Works" id="{155FA9C4-1BA1-448F-BACB-280C302A2734}">
          <p14:sldIdLst>
            <p14:sldId id="358"/>
          </p14:sldIdLst>
        </p14:section>
        <p14:section name="1.3 - Motivations" id="{C850D0A3-9796-4F25-A0D4-9C6B4556BC06}">
          <p14:sldIdLst>
            <p14:sldId id="464"/>
          </p14:sldIdLst>
        </p14:section>
        <p14:section name="1.4 - Objectives" id="{59E1B574-6117-43FF-9ADD-02BB72828A20}">
          <p14:sldIdLst>
            <p14:sldId id="357"/>
          </p14:sldIdLst>
        </p14:section>
        <p14:section name="1.5 - Problem description" id="{3BE190D3-52A9-47FB-A04F-67A13E493FEA}">
          <p14:sldIdLst>
            <p14:sldId id="355"/>
          </p14:sldIdLst>
        </p14:section>
        <p14:section name="2.1 - IoTUS description" id="{1D35D55C-79D0-485C-B92E-37D5025436E1}">
          <p14:sldIdLst>
            <p14:sldId id="283"/>
          </p14:sldIdLst>
        </p14:section>
        <p14:section name="2.2 - Example with IoTUS" id="{1A081A17-D609-4911-9C84-D0FD50F2630F}">
          <p14:sldIdLst>
            <p14:sldId id="367"/>
            <p14:sldId id="361"/>
            <p14:sldId id="436"/>
            <p14:sldId id="363"/>
          </p14:sldIdLst>
        </p14:section>
        <p14:section name="2.3 - Packet build" id="{023FC503-FA80-402B-993E-FFE81E22DE3C}">
          <p14:sldIdLst>
            <p14:sldId id="368"/>
          </p14:sldIdLst>
        </p14:section>
        <p14:section name="2.4 - Message aggregation" id="{91C15321-5A91-4F64-B619-5E34B0F5539F}">
          <p14:sldIdLst>
            <p14:sldId id="373"/>
            <p14:sldId id="473"/>
            <p14:sldId id="374"/>
            <p14:sldId id="360"/>
          </p14:sldIdLst>
        </p14:section>
        <p14:section name="3 - Methodology" id="{F62ED3C5-0DB7-483F-8F7F-4E6B7B66FA64}">
          <p14:sldIdLst>
            <p14:sldId id="288"/>
            <p14:sldId id="277"/>
            <p14:sldId id="378"/>
          </p14:sldIdLst>
        </p14:section>
        <p14:section name="4 - Results" id="{FB538DA2-1DA2-4AFD-B045-27C37D6D02EA}">
          <p14:sldIdLst>
            <p14:sldId id="389"/>
            <p14:sldId id="442"/>
            <p14:sldId id="406"/>
          </p14:sldIdLst>
        </p14:section>
        <p14:section name="5 - Conclusion" id="{8BA51290-4407-458D-8EFC-31CA0023EA1A}">
          <p14:sldIdLst>
            <p14:sldId id="310"/>
          </p14:sldIdLst>
        </p14:section>
        <p14:section name="5.1 - Future work" id="{65507D39-9870-4AE3-A18E-D57F7CC87211}">
          <p14:sldIdLst>
            <p14:sldId id="317"/>
            <p14:sldId id="320"/>
            <p14:sldId id="319"/>
          </p14:sldIdLst>
        </p14:section>
        <p14:section name="Extra" id="{30C622E5-5898-4CE5-88FE-88255938C2F2}">
          <p14:sldIdLst>
            <p14:sldId id="372"/>
            <p14:sldId id="417"/>
            <p14:sldId id="418"/>
            <p14:sldId id="421"/>
            <p14:sldId id="380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ícius G. Guimarães" initials="VGG" lastIdx="1" clrIdx="0">
    <p:extLst>
      <p:ext uri="{19B8F6BF-5375-455C-9EA6-DF929625EA0E}">
        <p15:presenceInfo xmlns:p15="http://schemas.microsoft.com/office/powerpoint/2012/main" userId="Vinícius G. Guimarã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75A8D"/>
    <a:srgbClr val="000007"/>
    <a:srgbClr val="92D050"/>
    <a:srgbClr val="FFFFFF"/>
    <a:srgbClr val="00D4AA"/>
    <a:srgbClr val="9393AC"/>
    <a:srgbClr val="5599FF"/>
    <a:srgbClr val="779A2D"/>
    <a:srgbClr val="83A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2" autoAdjust="0"/>
    <p:restoredTop sz="86458" autoAdjust="0"/>
  </p:normalViewPr>
  <p:slideViewPr>
    <p:cSldViewPr>
      <p:cViewPr varScale="1">
        <p:scale>
          <a:sx n="88" d="100"/>
          <a:sy n="88" d="100"/>
        </p:scale>
        <p:origin x="11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5800"/>
    </p:cViewPr>
  </p:sorterViewPr>
  <p:notesViewPr>
    <p:cSldViewPr>
      <p:cViewPr varScale="1">
        <p:scale>
          <a:sx n="51" d="100"/>
          <a:sy n="51" d="100"/>
        </p:scale>
        <p:origin x="1864" y="6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300"/>
            </a:lvl1pPr>
          </a:lstStyle>
          <a:p>
            <a:fld id="{ED9C40C6-E59B-4325-BEE6-DD408C7EF630}" type="datetimeFigureOut">
              <a:rPr lang="pt-BR" smtClean="0"/>
              <a:t>28/07/2019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300"/>
            </a:lvl1pPr>
          </a:lstStyle>
          <a:p>
            <a:fld id="{AFD08B0C-F518-45E8-A05B-16AE0A578C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27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300"/>
            </a:lvl1pPr>
          </a:lstStyle>
          <a:p>
            <a:fld id="{B06B9D04-1EDF-4E50-8103-23EB62286884}" type="datetimeFigureOut">
              <a:rPr lang="pt-BR" smtClean="0"/>
              <a:t>28/07/2019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4" tIns="48322" rIns="96644" bIns="4832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300"/>
            </a:lvl1pPr>
          </a:lstStyle>
          <a:p>
            <a:fld id="{1953F905-6B93-42B9-92F9-069521A912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67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F905-6B93-42B9-92F9-069521A9121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81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OSI – Open Systems Interconnection</a:t>
            </a:r>
          </a:p>
          <a:p>
            <a:r>
              <a:rPr lang="en-US" dirty="0" err="1"/>
              <a:t>Explicar</a:t>
            </a:r>
            <a:r>
              <a:rPr lang="en-US" dirty="0"/>
              <a:t> que </a:t>
            </a:r>
            <a:r>
              <a:rPr lang="en-US" dirty="0" err="1"/>
              <a:t>nós</a:t>
            </a:r>
            <a:r>
              <a:rPr lang="en-US" dirty="0"/>
              <a:t> </a:t>
            </a:r>
            <a:r>
              <a:rPr lang="en-US" dirty="0" err="1"/>
              <a:t>chamamos</a:t>
            </a:r>
            <a:r>
              <a:rPr lang="en-US" dirty="0"/>
              <a:t> a stack </a:t>
            </a:r>
            <a:r>
              <a:rPr lang="en-US" dirty="0" err="1"/>
              <a:t>tradicional</a:t>
            </a:r>
            <a:r>
              <a:rPr lang="en-US" dirty="0"/>
              <a:t> </a:t>
            </a:r>
            <a:r>
              <a:rPr lang="en-US" dirty="0" err="1"/>
              <a:t>modificada</a:t>
            </a:r>
            <a:r>
              <a:rPr lang="en-US" dirty="0"/>
              <a:t> do </a:t>
            </a:r>
            <a:r>
              <a:rPr lang="en-US" dirty="0" err="1"/>
              <a:t>ContikiOS</a:t>
            </a:r>
            <a:r>
              <a:rPr lang="en-US" dirty="0"/>
              <a:t> de “RIME”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F905-6B93-42B9-92F9-069521A912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35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3F905-6B93-42B9-92F9-069521A9121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35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08" indent="-181208">
              <a:buFont typeface="Arial" panose="020B0604020202020204" pitchFamily="34" charset="0"/>
              <a:buChar char="•"/>
            </a:pPr>
            <a:r>
              <a:rPr lang="en-US" dirty="0" err="1"/>
              <a:t>Desenvolvido</a:t>
            </a:r>
            <a:r>
              <a:rPr lang="en-US" dirty="0"/>
              <a:t> </a:t>
            </a:r>
            <a:r>
              <a:rPr lang="en-US" dirty="0" err="1"/>
              <a:t>inteiramente</a:t>
            </a:r>
            <a:r>
              <a:rPr lang="en-US" dirty="0"/>
              <a:t> por </a:t>
            </a:r>
            <a:r>
              <a:rPr lang="en-US" dirty="0" err="1"/>
              <a:t>nós</a:t>
            </a:r>
            <a:endParaRPr lang="en-US" dirty="0"/>
          </a:p>
          <a:p>
            <a:pPr marL="181208" indent="-181208">
              <a:buFont typeface="Arial" panose="020B0604020202020204" pitchFamily="34" charset="0"/>
              <a:buChar char="•"/>
            </a:pPr>
            <a:r>
              <a:rPr lang="en-US" dirty="0"/>
              <a:t>Conjunto de </a:t>
            </a:r>
            <a:r>
              <a:rPr lang="en-US" dirty="0" err="1"/>
              <a:t>modulos</a:t>
            </a:r>
            <a:r>
              <a:rPr lang="en-US" dirty="0"/>
              <a:t> que </a:t>
            </a:r>
            <a:r>
              <a:rPr lang="en-US" dirty="0" err="1"/>
              <a:t>preveem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para stacks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3F905-6B93-42B9-92F9-069521A9121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54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3F905-6B93-42B9-92F9-069521A9121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9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827584" y="1850064"/>
            <a:ext cx="8011616" cy="3379136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dirty="0"/>
              <a:t>Clique para editar o estilo do subtítulo mestre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2DEA-A212-411B-8A3D-A078BFED178E}" type="datetime1">
              <a:rPr lang="pt-BR" smtClean="0"/>
              <a:t>28/07/2019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D78-7787-49BA-9E28-B73EE4B1182D}" type="datetime1">
              <a:rPr lang="pt-BR" smtClean="0"/>
              <a:t>28/07/2019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366-8314-4A15-A71A-B21DE450197F}" type="datetime1">
              <a:rPr lang="pt-BR" smtClean="0"/>
              <a:t>28/07/2019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10312" y="95345"/>
            <a:ext cx="4361688" cy="423010"/>
          </a:xfr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txBody>
          <a:bodyPr anchor="ctr"/>
          <a:lstStyle>
            <a:lvl1pPr algn="ctr">
              <a:defRPr sz="2000">
                <a:ln>
                  <a:noFill/>
                </a:ln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t-BR" dirty="0" err="1"/>
              <a:t>Introducao</a:t>
            </a:r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777E35E-BC64-48A5-B9A6-E15F882958AA}"/>
              </a:ext>
            </a:extLst>
          </p:cNvPr>
          <p:cNvSpPr/>
          <p:nvPr userDrawn="1"/>
        </p:nvSpPr>
        <p:spPr>
          <a:xfrm>
            <a:off x="179512" y="538917"/>
            <a:ext cx="8772362" cy="65783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bg1">
                  <a:lumMod val="50000"/>
                  <a:alpha val="45000"/>
                </a:schemeClr>
              </a:gs>
              <a:gs pos="79000">
                <a:schemeClr val="bg1">
                  <a:lumMod val="50000"/>
                  <a:alpha val="4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512" y="269776"/>
            <a:ext cx="8754176" cy="1143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pt-BR" dirty="0"/>
              <a:t>Clique para </a:t>
            </a:r>
            <a:r>
              <a:rPr kumimoji="0" lang="en-US" noProof="0" dirty="0" err="1"/>
              <a:t>editar</a:t>
            </a:r>
            <a:r>
              <a:rPr kumimoji="0" lang="pt-BR" dirty="0"/>
              <a:t> 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47800"/>
            <a:ext cx="8034096" cy="4800600"/>
          </a:xfrm>
        </p:spPr>
        <p:txBody>
          <a:bodyPr/>
          <a:lstStyle/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827584" y="6525344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Guimarães, Bauchspiess, Moraes, </a:t>
            </a:r>
            <a:r>
              <a:rPr lang="pt-BR" sz="1200" dirty="0" err="1"/>
              <a:t>Obraczka</a:t>
            </a:r>
            <a:endParaRPr lang="pt-BR" sz="1000" dirty="0"/>
          </a:p>
        </p:txBody>
      </p:sp>
      <p:pic>
        <p:nvPicPr>
          <p:cNvPr id="8" name="Picture 2" descr="D:\UNB\TG1\Logo_un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4" y="6268963"/>
            <a:ext cx="807236" cy="5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 userDrawn="1"/>
        </p:nvSpPr>
        <p:spPr>
          <a:xfrm>
            <a:off x="827584" y="6381328"/>
            <a:ext cx="7344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 Novel Protocol Architecture for IoT: Efficiency Through Data and Functionality Sharing Across Layers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A1B9E98-BEA2-4D23-914C-BDE45C10D343}"/>
              </a:ext>
            </a:extLst>
          </p:cNvPr>
          <p:cNvSpPr txBox="1"/>
          <p:nvPr userDrawn="1"/>
        </p:nvSpPr>
        <p:spPr>
          <a:xfrm>
            <a:off x="8172399" y="6494566"/>
            <a:ext cx="119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D857A3-D6A4-4634-81DF-E5E141CCF701}" type="slidenum">
              <a:rPr lang="en-US" sz="1600" smtClean="0"/>
              <a:t>‹#›</a:t>
            </a:fld>
            <a:r>
              <a:rPr lang="en-US" sz="1600" dirty="0"/>
              <a:t> of 29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A1101-5020-DD49-9762-F6B83398D7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127" y="-6950"/>
            <a:ext cx="12319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8A73-7742-460C-8242-83C23530EE5E}" type="datetime1">
              <a:rPr lang="pt-BR" smtClean="0"/>
              <a:t>28/07/2019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1B4A-FAD3-472B-A237-D2094DBF6B7A}" type="datetime1">
              <a:rPr lang="pt-BR" smtClean="0"/>
              <a:t>28/07/2019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B0FA-87E6-4137-8664-6E403AA161E5}" type="datetime1">
              <a:rPr lang="pt-BR" smtClean="0"/>
              <a:t>28/07/2019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/>
          <a:p>
            <a:r>
              <a:rPr lang="pt-BR"/>
              <a:t>Introducao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58A3-6DAE-4597-A705-7E6A593E4086}" type="datetime1">
              <a:rPr lang="pt-BR" smtClean="0"/>
              <a:t>28/07/2019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EA38-20B7-4171-AA51-80661639F29B}" type="datetime1">
              <a:rPr lang="pt-BR" smtClean="0"/>
              <a:t>28/07/2019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C6DF-6AD7-481B-9A0D-2DB039EF8891}" type="datetime1">
              <a:rPr lang="pt-BR" smtClean="0"/>
              <a:t>28/07/2019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8656-4853-42E9-AAAA-19A78FCC3946}" type="datetime1">
              <a:rPr lang="pt-BR" smtClean="0"/>
              <a:t>28/07/2019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Introducao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BF0713-6783-4A25-AF19-28B92105E32A}" type="datetime1">
              <a:rPr lang="pt-BR" smtClean="0"/>
              <a:t>28/07/2019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pt-BR"/>
              <a:t>Introducao</a:t>
            </a: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EBBB04-36C8-47F9-8199-A47973E99234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Dropbox\UnB\apresenta&#231;&#245;es%20UnB\apresentacao-Tese-final\figs\tmote-con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ropbox\UnB\apresenta&#231;&#245;es%20UnB\apresentacao-Tese-final\figs\iot-motes\Tmote-Sky-node.png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Dropbox\UnB\apresenta&#231;&#245;es%20UnB\apresentacao-Tese-final\figs\results\SCN5\3-energy-cons-total-device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Dropbox\UnB\apresenta&#231;&#245;es%20UnB\apresentacao-Tese-final\figs\new%20figs\IoT-cloud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Dropbox\UnB\apresenta&#231;&#245;es%20UnB\apresentacao-Tese-final\figs\iotus-node-manager-flowchart.p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file:///C:\Dropbox\UnB\apresenta&#231;&#245;es%20UnB\apresentacao-Tese-final\figs\iot-motes\micaz.jpg" TargetMode="External"/><Relationship Id="rId7" Type="http://schemas.openxmlformats.org/officeDocument/2006/relationships/image" Target="file:///C:\Dropbox\UnB\apresenta&#231;&#245;es%20UnB\apresentacao-Tese-final\figs\iot-motes\atzb-24-a2.jpg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8.jpeg"/><Relationship Id="rId16" Type="http://schemas.openxmlformats.org/officeDocument/2006/relationships/image" Target="file:///C:\Dropbox\UnB\apresenta&#231;&#245;es%20UnB\apresentacao-Tese-final\figs\iot-motes\iot-device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file:///C:\Dropbox\UnB\apresenta&#231;&#245;es%20UnB\apresentacao-Tese-final\figs\iot-motes\wifi-router.png" TargetMode="External"/><Relationship Id="rId5" Type="http://schemas.openxmlformats.org/officeDocument/2006/relationships/image" Target="../media/image10.jp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file:///C:\Dropbox\UnB\apresenta&#231;&#245;es%20UnB\apresentacao-Tese-final\figs\iot-motes\Cabo-rj45.jpg" TargetMode="Externa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file:///C:\Dropbox\UnB\proposta-novo-protocolo\apresentacao-qualificacao\figs\common-protocol-stack-derived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ropbox\UnB\apresenta&#231;&#245;es%20UnB\apresentacao-Tese-final\figs\evolution-protocol-stacks_incomplete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file:///C:\Dropbox\UnB\apresenta&#231;&#245;es%20UnB\apresentacao-Tese-final\figs\parameters-services-per-layer_1.png" TargetMode="External"/><Relationship Id="rId7" Type="http://schemas.openxmlformats.org/officeDocument/2006/relationships/image" Target="file:///C:\Dropbox\UnB\apresenta&#231;&#245;es%20UnB\apresentacao-Tese-final\figs\parameters-services-per-layer_3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file:///C:\Dropbox\UnB\apresenta&#231;&#245;es%20UnB\apresentacao-Tese-final\figs\parameters-services-per-layer_2.pn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file:///C:\Dropbox\UnB\apresenta&#231;&#245;es%20UnB\apresentacao-Tese-final\figs\parameters-services-per-layer_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F17BA02-5C68-4964-9CE9-319951A4FC77}"/>
              </a:ext>
            </a:extLst>
          </p:cNvPr>
          <p:cNvSpPr/>
          <p:nvPr/>
        </p:nvSpPr>
        <p:spPr>
          <a:xfrm>
            <a:off x="449796" y="2022550"/>
            <a:ext cx="8244408" cy="16224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6584" y="4364869"/>
            <a:ext cx="7730831" cy="1099409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Vinícius G. Guimarães,  </a:t>
            </a:r>
            <a:r>
              <a:rPr lang="pt-BR" sz="2000" b="1" dirty="0"/>
              <a:t>Adolfo Bauchspiess</a:t>
            </a:r>
            <a:r>
              <a:rPr lang="pt-BR" sz="2000" dirty="0"/>
              <a:t>, </a:t>
            </a:r>
          </a:p>
          <a:p>
            <a:pPr algn="ctr"/>
            <a:r>
              <a:rPr lang="pt-BR" sz="2000" dirty="0"/>
              <a:t>Renato M. de Moraes (CI/UFPE-BR), Katia </a:t>
            </a:r>
            <a:r>
              <a:rPr lang="pt-BR" sz="2000" dirty="0" err="1"/>
              <a:t>Obraczka</a:t>
            </a:r>
            <a:r>
              <a:rPr lang="pt-BR" sz="2000" dirty="0"/>
              <a:t> (UCSC-USA)</a:t>
            </a: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49796" y="2102777"/>
            <a:ext cx="8244408" cy="103252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Novel IoT Protocol Architecture: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Efficiency Through Data and Functionality Sharing Across Layers</a:t>
            </a:r>
            <a:endParaRPr lang="pt-B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446232" y="6093870"/>
            <a:ext cx="4541558" cy="38204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pt-BR" sz="2000" dirty="0" err="1">
                <a:solidFill>
                  <a:schemeClr val="tx1"/>
                </a:solidFill>
              </a:rPr>
              <a:t>Electrical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Engineering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Department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" name="Picture 2" descr="D:\UNB\TG1\Logo_un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2" y="5949280"/>
            <a:ext cx="807236" cy="5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11051" y="6055483"/>
            <a:ext cx="32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err="1">
                <a:latin typeface="Arial" pitchFamily="34" charset="0"/>
                <a:cs typeface="Arial" pitchFamily="34" charset="0"/>
              </a:rPr>
              <a:t>University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Brasília/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Brazil</a:t>
            </a:r>
            <a:endParaRPr lang="pt-BR" sz="2000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52DAC42-2993-498B-8533-1F808CE5FF6D}"/>
              </a:ext>
            </a:extLst>
          </p:cNvPr>
          <p:cNvSpPr txBox="1">
            <a:spLocks/>
          </p:cNvSpPr>
          <p:nvPr/>
        </p:nvSpPr>
        <p:spPr>
          <a:xfrm>
            <a:off x="324028" y="5533534"/>
            <a:ext cx="8244407" cy="600136"/>
          </a:xfrm>
          <a:prstGeom prst="rect">
            <a:avLst/>
          </a:prstGeom>
        </p:spPr>
        <p:txBody>
          <a:bodyPr tIns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>
                <a:solidFill>
                  <a:schemeClr val="tx1"/>
                </a:solidFill>
              </a:rPr>
              <a:t>July 29, 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694F19-4D23-4B94-9286-8925B4CFD460}"/>
              </a:ext>
            </a:extLst>
          </p:cNvPr>
          <p:cNvSpPr txBox="1"/>
          <p:nvPr/>
        </p:nvSpPr>
        <p:spPr>
          <a:xfrm>
            <a:off x="6350000" y="6350000"/>
            <a:ext cx="952500" cy="3175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3873A3-5A57-4025-A27C-3CF44EEC049E}"/>
              </a:ext>
            </a:extLst>
          </p:cNvPr>
          <p:cNvSpPr txBox="1"/>
          <p:nvPr/>
        </p:nvSpPr>
        <p:spPr>
          <a:xfrm>
            <a:off x="6350000" y="6350000"/>
            <a:ext cx="952500" cy="3175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DAF80-BF4A-9342-A0DA-6FFDED94E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87182"/>
            <a:ext cx="12319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49ADE3-F87D-734D-AB85-A5ECDB33EBE3}"/>
              </a:ext>
            </a:extLst>
          </p:cNvPr>
          <p:cNvSpPr txBox="1"/>
          <p:nvPr/>
        </p:nvSpPr>
        <p:spPr>
          <a:xfrm>
            <a:off x="1545956" y="394852"/>
            <a:ext cx="274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ICCCN 2019 – Valencia/ES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8BAD7C-EFF3-C744-A808-0020B69A7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011" y="223682"/>
            <a:ext cx="19050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D9A11-7FA6-3C41-B30E-514EBD5A1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70" y="933103"/>
            <a:ext cx="2451100" cy="69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4882C0-BBAF-A548-B40D-096803DFE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561" y="1017116"/>
            <a:ext cx="977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8"/>
    </mc:Choice>
    <mc:Fallback xmlns="">
      <p:transition spd="slow" advTm="94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5DB475B-F85D-4882-A4CB-3B1AC15D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2.1 - IoTUS description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F4DB5BE-6DDA-4A59-83DF-8957EB35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IoT Unified Services (</a:t>
            </a:r>
            <a:r>
              <a:rPr lang="en-US" dirty="0" err="1"/>
              <a:t>IoTUS</a:t>
            </a:r>
            <a:r>
              <a:rPr lang="en-US" dirty="0"/>
              <a:t>) framework</a:t>
            </a:r>
          </a:p>
        </p:txBody>
      </p:sp>
      <p:pic>
        <p:nvPicPr>
          <p:cNvPr id="7" name="iotus bigger">
            <a:extLst>
              <a:ext uri="{FF2B5EF4-FFF2-40B4-BE49-F238E27FC236}">
                <a16:creationId xmlns:a16="http://schemas.microsoft.com/office/drawing/2014/main" id="{0BFC662A-A43A-4A62-A30B-111679A9AF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1565168"/>
            <a:ext cx="4917812" cy="4393144"/>
          </a:xfrm>
          <a:prstGeom prst="rect">
            <a:avLst/>
          </a:prstGeom>
        </p:spPr>
      </p:pic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DA0F9FA2-0C80-4203-B6AE-8C2A25495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196752"/>
            <a:ext cx="4649720" cy="5040560"/>
          </a:xfrm>
        </p:spPr>
        <p:txBody>
          <a:bodyPr>
            <a:noAutofit/>
          </a:bodyPr>
          <a:lstStyle/>
          <a:p>
            <a:r>
              <a:rPr lang="en-US" sz="2400" dirty="0"/>
              <a:t>Does </a:t>
            </a:r>
            <a:r>
              <a:rPr lang="en-US" sz="2400" b="1" dirty="0"/>
              <a:t>not</a:t>
            </a:r>
            <a:r>
              <a:rPr lang="en-US" sz="2400" dirty="0"/>
              <a:t> require any specific protocol;</a:t>
            </a:r>
          </a:p>
          <a:p>
            <a:endParaRPr lang="en-US" sz="2400" dirty="0"/>
          </a:p>
          <a:p>
            <a:r>
              <a:rPr lang="en-US" sz="2400" dirty="0"/>
              <a:t>It is </a:t>
            </a:r>
            <a:r>
              <a:rPr lang="en-US" sz="2400" b="1" dirty="0"/>
              <a:t>not</a:t>
            </a:r>
            <a:r>
              <a:rPr lang="en-US" sz="2400" dirty="0"/>
              <a:t> stack specific;</a:t>
            </a:r>
          </a:p>
          <a:p>
            <a:endParaRPr lang="en-US" sz="2400" dirty="0"/>
          </a:p>
          <a:p>
            <a:r>
              <a:rPr lang="en-US" sz="2400" dirty="0"/>
              <a:t>Expandable modules of services;</a:t>
            </a:r>
          </a:p>
          <a:p>
            <a:endParaRPr lang="en-US" sz="2400" dirty="0"/>
          </a:p>
          <a:p>
            <a:r>
              <a:rPr lang="en-US" sz="2400" dirty="0"/>
              <a:t>Does </a:t>
            </a:r>
            <a:r>
              <a:rPr lang="en-US" sz="2400" b="1" dirty="0"/>
              <a:t>not</a:t>
            </a:r>
            <a:r>
              <a:rPr lang="en-US" sz="2400" dirty="0"/>
              <a:t> require protocol redesign;</a:t>
            </a:r>
          </a:p>
          <a:p>
            <a:endParaRPr lang="en-US" sz="2400" dirty="0"/>
          </a:p>
          <a:p>
            <a:r>
              <a:rPr lang="en-US" sz="2400" dirty="0"/>
              <a:t>Functions are additional to the stack.</a:t>
            </a:r>
          </a:p>
        </p:txBody>
      </p:sp>
      <p:pic>
        <p:nvPicPr>
          <p:cNvPr id="8" name="stack+iotus">
            <a:extLst>
              <a:ext uri="{FF2B5EF4-FFF2-40B4-BE49-F238E27FC236}">
                <a16:creationId xmlns:a16="http://schemas.microsoft.com/office/drawing/2014/main" id="{12C7C762-B586-498C-A17F-9497F2CB2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61" y="1587207"/>
            <a:ext cx="4465329" cy="43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23576 0.015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2.2 - Example with IoTUS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Environment measuring </a:t>
            </a:r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AD5E90CD-965F-4C0D-96A2-560248B41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7" y="1353858"/>
            <a:ext cx="5442444" cy="4825763"/>
          </a:xfrm>
        </p:spPr>
      </p:pic>
    </p:spTree>
    <p:extLst>
      <p:ext uri="{BB962C8B-B14F-4D97-AF65-F5344CB8AC3E}">
        <p14:creationId xmlns:p14="http://schemas.microsoft.com/office/powerpoint/2010/main" val="279772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2.2 - Example with IoTUS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protocols in the Stack</a:t>
            </a:r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AD5E90CD-965F-4C0D-96A2-560248B41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975645"/>
            <a:ext cx="4350644" cy="3582188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C7DA2C3-81A3-48DA-A99C-4F855ABA09E6}"/>
              </a:ext>
            </a:extLst>
          </p:cNvPr>
          <p:cNvSpPr txBox="1"/>
          <p:nvPr/>
        </p:nvSpPr>
        <p:spPr>
          <a:xfrm>
            <a:off x="5508104" y="2276872"/>
            <a:ext cx="320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Periodic messages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EDC81F-55D9-4107-A154-BFD034193057}"/>
              </a:ext>
            </a:extLst>
          </p:cNvPr>
          <p:cNvSpPr txBox="1"/>
          <p:nvPr/>
        </p:nvSpPr>
        <p:spPr>
          <a:xfrm>
            <a:off x="5508104" y="3759423"/>
            <a:ext cx="320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Periodic Keep Alive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2FD757E-4E88-4BF1-8D62-009DC916D6A9}"/>
              </a:ext>
            </a:extLst>
          </p:cNvPr>
          <p:cNvCxnSpPr/>
          <p:nvPr/>
        </p:nvCxnSpPr>
        <p:spPr>
          <a:xfrm flipH="1">
            <a:off x="4788024" y="2492896"/>
            <a:ext cx="1080120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B000CE1-8ED0-4EF3-A69E-FD2C9DEADC25}"/>
              </a:ext>
            </a:extLst>
          </p:cNvPr>
          <p:cNvCxnSpPr>
            <a:cxnSpLocks/>
          </p:cNvCxnSpPr>
          <p:nvPr/>
        </p:nvCxnSpPr>
        <p:spPr>
          <a:xfrm flipH="1">
            <a:off x="4731098" y="3982973"/>
            <a:ext cx="1080120" cy="7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1960492-A916-4731-86A9-E8DF265D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2.2 - Example with IoTUS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595CFED-5430-4067-89E0-69F8E11A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runtime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07702D-28AC-4A2E-893A-6691EE54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initialization;</a:t>
            </a:r>
          </a:p>
          <a:p>
            <a:r>
              <a:rPr lang="en-US" dirty="0"/>
              <a:t>Message construction;</a:t>
            </a:r>
          </a:p>
          <a:p>
            <a:r>
              <a:rPr lang="en-US" dirty="0"/>
              <a:t>Application reports.</a:t>
            </a:r>
          </a:p>
        </p:txBody>
      </p:sp>
    </p:spTree>
    <p:extLst>
      <p:ext uri="{BB962C8B-B14F-4D97-AF65-F5344CB8AC3E}">
        <p14:creationId xmlns:p14="http://schemas.microsoft.com/office/powerpoint/2010/main" val="19327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2.2 - Example with IoTUS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IoTUS</a:t>
            </a:r>
            <a:r>
              <a:rPr lang="en-US" dirty="0"/>
              <a:t>–Core: runtime stage</a:t>
            </a:r>
          </a:p>
        </p:txBody>
      </p:sp>
      <p:pic>
        <p:nvPicPr>
          <p:cNvPr id="4" name="step1">
            <a:extLst>
              <a:ext uri="{FF2B5EF4-FFF2-40B4-BE49-F238E27FC236}">
                <a16:creationId xmlns:a16="http://schemas.microsoft.com/office/drawing/2014/main" id="{F3DBA52B-ED5E-484F-8BF1-152169992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412776"/>
            <a:ext cx="5844857" cy="4385470"/>
          </a:xfrm>
        </p:spPr>
      </p:pic>
      <p:pic>
        <p:nvPicPr>
          <p:cNvPr id="5" name="step2">
            <a:extLst>
              <a:ext uri="{FF2B5EF4-FFF2-40B4-BE49-F238E27FC236}">
                <a16:creationId xmlns:a16="http://schemas.microsoft.com/office/drawing/2014/main" id="{E5B2A32C-4AB5-4E70-B75C-9563D80C7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416" y="1412776"/>
            <a:ext cx="6082601" cy="4385470"/>
          </a:xfrm>
          <a:prstGeom prst="rect">
            <a:avLst/>
          </a:prstGeom>
        </p:spPr>
      </p:pic>
      <p:pic>
        <p:nvPicPr>
          <p:cNvPr id="7" name="step3">
            <a:extLst>
              <a:ext uri="{FF2B5EF4-FFF2-40B4-BE49-F238E27FC236}">
                <a16:creationId xmlns:a16="http://schemas.microsoft.com/office/drawing/2014/main" id="{B093D293-D4AB-4979-9B2A-E0C64DCB0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412775"/>
            <a:ext cx="6082601" cy="4385470"/>
          </a:xfrm>
          <a:prstGeom prst="rect">
            <a:avLst/>
          </a:prstGeom>
        </p:spPr>
      </p:pic>
      <p:pic>
        <p:nvPicPr>
          <p:cNvPr id="8" name="step4">
            <a:extLst>
              <a:ext uri="{FF2B5EF4-FFF2-40B4-BE49-F238E27FC236}">
                <a16:creationId xmlns:a16="http://schemas.microsoft.com/office/drawing/2014/main" id="{8A25C2B0-D1A8-4277-80D9-88D92B0DC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412776"/>
            <a:ext cx="6082600" cy="44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2.3 - Packet build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packets – Packet Service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3DBA52B-ED5E-484F-8BF1-152169992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416" y="1386880"/>
            <a:ext cx="4779231" cy="492244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56478C1-2238-47B4-A78E-13DAABB700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64412"/>
            <a:ext cx="7571248" cy="37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3125 0.0018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3000" y="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7674 0.0018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2.4 - Message aggregation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- Standard stack</a:t>
            </a:r>
          </a:p>
        </p:txBody>
      </p:sp>
      <p:pic>
        <p:nvPicPr>
          <p:cNvPr id="9" name="Espaço Reservado para Conteúdo 14">
            <a:extLst>
              <a:ext uri="{FF2B5EF4-FFF2-40B4-BE49-F238E27FC236}">
                <a16:creationId xmlns:a16="http://schemas.microsoft.com/office/drawing/2014/main" id="{7F8546F0-7AF3-4727-9A41-0C6C4FA0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1353857"/>
            <a:ext cx="5413077" cy="48257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55BB51B-C128-4406-A8AE-2C443A2E1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3501008"/>
            <a:ext cx="248285" cy="625887"/>
          </a:xfrm>
          <a:prstGeom prst="rect">
            <a:avLst/>
          </a:prstGeom>
        </p:spPr>
      </p:pic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A768F36-FDFA-4A2F-9511-2F6B60D242E8}"/>
              </a:ext>
            </a:extLst>
          </p:cNvPr>
          <p:cNvSpPr/>
          <p:nvPr/>
        </p:nvSpPr>
        <p:spPr>
          <a:xfrm>
            <a:off x="6722634" y="3174068"/>
            <a:ext cx="379250" cy="326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F091C8A9-94D6-49CB-B23A-884DE383D8F1}"/>
              </a:ext>
            </a:extLst>
          </p:cNvPr>
          <p:cNvSpPr txBox="1">
            <a:spLocks/>
          </p:cNvSpPr>
          <p:nvPr/>
        </p:nvSpPr>
        <p:spPr>
          <a:xfrm>
            <a:off x="1270644" y="1664627"/>
            <a:ext cx="4051961" cy="9885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t-BR" sz="2800" dirty="0" err="1"/>
              <a:t>Application</a:t>
            </a:r>
            <a:r>
              <a:rPr lang="pt-BR" sz="2800" dirty="0"/>
              <a:t> </a:t>
            </a:r>
            <a:r>
              <a:rPr lang="pt-BR" sz="2800" dirty="0" err="1"/>
              <a:t>message</a:t>
            </a:r>
            <a:endParaRPr lang="en-US" sz="2800" dirty="0"/>
          </a:p>
        </p:txBody>
      </p:sp>
      <p:sp>
        <p:nvSpPr>
          <p:cNvPr id="19" name="Estrela: 5 Pontas 18">
            <a:extLst>
              <a:ext uri="{FF2B5EF4-FFF2-40B4-BE49-F238E27FC236}">
                <a16:creationId xmlns:a16="http://schemas.microsoft.com/office/drawing/2014/main" id="{86EC757D-6E43-46C8-BCA4-56ABDFA49AEE}"/>
              </a:ext>
            </a:extLst>
          </p:cNvPr>
          <p:cNvSpPr/>
          <p:nvPr/>
        </p:nvSpPr>
        <p:spPr>
          <a:xfrm>
            <a:off x="884098" y="2192001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F1F4B33D-5311-444E-B4F4-24E2AAAE9AF3}"/>
              </a:ext>
            </a:extLst>
          </p:cNvPr>
          <p:cNvSpPr txBox="1">
            <a:spLocks/>
          </p:cNvSpPr>
          <p:nvPr/>
        </p:nvSpPr>
        <p:spPr>
          <a:xfrm>
            <a:off x="1257439" y="2106994"/>
            <a:ext cx="3958332" cy="66107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t-BR" sz="2800" dirty="0" err="1"/>
              <a:t>Routing</a:t>
            </a:r>
            <a:r>
              <a:rPr lang="pt-BR" sz="2800" dirty="0"/>
              <a:t> </a:t>
            </a:r>
            <a:r>
              <a:rPr lang="pt-BR" sz="2800" dirty="0" err="1"/>
              <a:t>layer</a:t>
            </a:r>
            <a:r>
              <a:rPr lang="pt-BR" sz="2800" dirty="0"/>
              <a:t> </a:t>
            </a:r>
            <a:r>
              <a:rPr lang="pt-BR" sz="2800" dirty="0" err="1"/>
              <a:t>control</a:t>
            </a:r>
            <a:endParaRPr lang="en-US" sz="2800" dirty="0"/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4874EDD2-82BB-473A-BFCF-5712AA94A9F5}"/>
              </a:ext>
            </a:extLst>
          </p:cNvPr>
          <p:cNvSpPr/>
          <p:nvPr/>
        </p:nvSpPr>
        <p:spPr>
          <a:xfrm>
            <a:off x="891394" y="1780054"/>
            <a:ext cx="379250" cy="326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A4851C1-2449-43C6-9820-8B41F642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05" y="5553733"/>
            <a:ext cx="248285" cy="625887"/>
          </a:xfrm>
          <a:prstGeom prst="rect">
            <a:avLst/>
          </a:prstGeom>
        </p:spPr>
      </p:pic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207AB0C7-820B-4504-BD61-FB46239D31C9}"/>
              </a:ext>
            </a:extLst>
          </p:cNvPr>
          <p:cNvSpPr/>
          <p:nvPr/>
        </p:nvSpPr>
        <p:spPr>
          <a:xfrm>
            <a:off x="6732288" y="5226793"/>
            <a:ext cx="379250" cy="326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trela: 5 Pontas 23">
            <a:extLst>
              <a:ext uri="{FF2B5EF4-FFF2-40B4-BE49-F238E27FC236}">
                <a16:creationId xmlns:a16="http://schemas.microsoft.com/office/drawing/2014/main" id="{BD6D2F1E-65BF-48FD-A021-8B5B48F25D49}"/>
              </a:ext>
            </a:extLst>
          </p:cNvPr>
          <p:cNvSpPr/>
          <p:nvPr/>
        </p:nvSpPr>
        <p:spPr>
          <a:xfrm>
            <a:off x="4953661" y="5364108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strela: 5 Pontas 24">
            <a:extLst>
              <a:ext uri="{FF2B5EF4-FFF2-40B4-BE49-F238E27FC236}">
                <a16:creationId xmlns:a16="http://schemas.microsoft.com/office/drawing/2014/main" id="{879FDA07-BF9A-4650-9DF1-6C5B9D5C4B0A}"/>
              </a:ext>
            </a:extLst>
          </p:cNvPr>
          <p:cNvSpPr/>
          <p:nvPr/>
        </p:nvSpPr>
        <p:spPr>
          <a:xfrm>
            <a:off x="6713924" y="3984650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trela: 5 Pontas 25">
            <a:extLst>
              <a:ext uri="{FF2B5EF4-FFF2-40B4-BE49-F238E27FC236}">
                <a16:creationId xmlns:a16="http://schemas.microsoft.com/office/drawing/2014/main" id="{FAD8C61D-07E3-4759-A53E-51E582DFE5D9}"/>
              </a:ext>
            </a:extLst>
          </p:cNvPr>
          <p:cNvSpPr/>
          <p:nvPr/>
        </p:nvSpPr>
        <p:spPr>
          <a:xfrm>
            <a:off x="6713924" y="6020837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019 L 0.00018 0.01042 C 0.00191 0.01343 0.00348 0.0169 0.00538 0.01991 C 0.00625 0.0213 0.00782 0.02153 0.00851 0.02292 C 0.01268 0.02963 0.00591 0.02547 0.01285 0.02848 C 0.01511 0.03149 0.01615 0.03357 0.0191 0.03542 C 0.02014 0.03612 0.02118 0.03635 0.02223 0.03681 C 0.02466 0.04005 0.0257 0.0419 0.02865 0.04399 C 0.02952 0.04445 0.03073 0.04468 0.03177 0.04537 C 0.03282 0.04607 0.03368 0.04746 0.0349 0.04815 C 0.03594 0.04885 0.03698 0.04908 0.03802 0.04954 C 0.04809 0.05463 0.03924 0.05047 0.04653 0.05371 C 0.04757 0.05463 0.04844 0.05625 0.04966 0.05649 C 0.05955 0.05926 0.06337 0.05787 0.07275 0.05649 C 0.07344 0.05186 0.07448 0.04723 0.07483 0.0426 C 0.07726 0.02084 0.0757 -0.00231 0.07483 -0.02361 C 0.07448 -0.03402 0.07518 -0.03148 0.06858 -0.03333 C 0.06754 -0.03426 0.0665 -0.03541 0.06545 -0.03611 C 0.06441 -0.0368 0.0632 -0.0368 0.06233 -0.0375 C 0.06111 -0.03865 0.06025 -0.04051 0.05903 -0.04166 C 0.05608 -0.04513 0.05573 -0.04467 0.05174 -0.04606 C 0.04271 -0.05393 0.05417 -0.04444 0.04549 -0.05023 C 0.04427 -0.05092 0.04341 -0.05231 0.04219 -0.05301 C 0.04132 -0.0537 0.04011 -0.0537 0.03907 -0.05439 C 0.03802 -0.05509 0.03716 -0.05648 0.03594 -0.05717 C 0.0349 -0.05787 0.03386 -0.05787 0.03282 -0.05856 C 0.0316 -0.05926 0.03073 -0.06064 0.02969 -0.06134 C 0.02865 -0.06203 0.02743 -0.06226 0.02639 -0.06273 C 0.01823 -0.06828 0.02813 -0.06342 0.02014 -0.06713 C 0.01268 -0.07361 0.02223 -0.06597 0.01181 -0.07129 C 0.01059 -0.07176 0.00973 -0.07338 0.00851 -0.07407 C 0.00764 -0.07476 0.00643 -0.07476 0.00538 -0.07546 C 0.00434 -0.07615 0.00348 -0.07754 0.00226 -0.07824 C 0.00122 -0.07893 0.00018 -0.07893 -0.00087 -0.07963 C -0.00902 -0.08518 0.0007 -0.08032 -0.00729 -0.08379 C -0.01632 -0.09189 -0.00486 -0.08217 -0.01354 -0.08819 C -0.0217 -0.09351 -0.01198 -0.08888 -0.01979 -0.09236 C -0.02899 -0.10046 -0.01753 -0.09074 -0.02621 -0.09652 C -0.03298 -0.10115 -0.02552 -0.09722 -0.03246 -0.10347 C -0.03333 -0.10439 -0.03455 -0.10439 -0.03559 -0.10486 C -0.04462 -0.11296 -0.03333 -0.10324 -0.04201 -0.10926 C -0.05017 -0.11458 -0.04027 -0.10995 -0.04826 -0.11342 C -0.05729 -0.12152 -0.04583 -0.1118 -0.05468 -0.11759 C -0.06146 -0.12222 -0.05399 -0.11828 -0.06093 -0.12453 C -0.0618 -0.12546 -0.06302 -0.12546 -0.06406 -0.12592 C -0.0651 -0.12685 -0.06614 -0.12801 -0.06718 -0.1287 C -0.06823 -0.12939 -0.06944 -0.12939 -0.07031 -0.13032 C -0.07743 -0.13634 -0.06979 -0.13263 -0.07673 -0.13726 C -0.07777 -0.13796 -0.07882 -0.13796 -0.07986 -0.13865 C -0.08107 -0.13935 -0.08194 -0.14074 -0.08298 -0.14143 C -0.09166 -0.14722 -0.08038 -0.1375 -0.08941 -0.1456 C -0.08975 -0.14699 -0.08958 -0.14884 -0.09045 -0.14976 C -0.09114 -0.15092 -0.09253 -0.15069 -0.09357 -0.15138 C -0.10173 -0.15671 -0.09201 -0.15185 -0.09982 -0.15555 C -0.10087 -0.15648 -0.10191 -0.15763 -0.10295 -0.15833 C -0.10746 -0.16134 -0.10989 -0.15926 -0.11562 -0.15833 C -0.11632 -0.15694 -0.11701 -0.15532 -0.11771 -0.15416 C -0.11875 -0.15254 -0.12014 -0.15162 -0.121 -0.14976 C -0.12152 -0.14861 -0.1217 -0.14699 -0.12205 -0.1456 C -0.12725 -0.12222 -0.1217 -0.14722 -0.12517 -0.1287 C -0.12569 -0.12546 -0.12656 -0.12222 -0.12725 -0.11898 C -0.1276 -0.10532 -0.1276 -0.09189 -0.1283 -0.07824 C -0.12864 -0.06944 -0.12465 -0.05625 -0.13038 -0.05162 C -0.13854 -0.0449 -0.1493 -0.05254 -0.15885 -0.05301 C -0.17118 -0.05347 -0.18333 -0.05439 -0.19566 -0.05439 C -0.20277 -0.05439 -0.18159 -0.05347 -0.17465 -0.05301 C -0.17222 -0.05254 -0.16979 -0.05208 -0.16718 -0.05162 C -0.16337 -0.05069 -0.15955 -0.04884 -0.15573 -0.04884 C -0.14722 -0.04838 -0.13889 -0.04976 -0.13038 -0.05023 C -0.12899 -0.05115 -0.12621 -0.05092 -0.12621 -0.05301 C -0.12517 -0.08472 -0.12725 -0.1125 -0.13038 -0.14282 C -0.13073 -0.1456 -0.13073 -0.14861 -0.13142 -0.15138 C -0.13229 -0.15463 -0.13455 -0.15671 -0.1368 -0.15833 C -0.13767 -0.15902 -0.13889 -0.15926 -0.13993 -0.15972 C -0.14184 -0.15949 -0.15659 -0.15926 -0.16198 -0.15694 C -0.16354 -0.15625 -0.16475 -0.15486 -0.16614 -0.15416 C -0.16718 -0.15347 -0.1684 -0.15324 -0.16944 -0.15277 C -0.1776 -0.14722 -0.16771 -0.15208 -0.17569 -0.14838 C -0.18472 -0.14051 -0.17326 -0.15 -0.18194 -0.14421 C -0.18316 -0.14351 -0.18402 -0.14213 -0.18524 -0.14143 C -0.1868 -0.14051 -0.18871 -0.14051 -0.19045 -0.14004 C -0.196 -0.13518 -0.19097 -0.13888 -0.19774 -0.13588 C -0.19965 -0.13495 -0.20121 -0.13379 -0.20312 -0.1331 C -0.20416 -0.1324 -0.20521 -0.13217 -0.20625 -0.13171 C -0.20764 -0.13078 -0.20902 -0.12939 -0.21041 -0.1287 C -0.21215 -0.12801 -0.21389 -0.12777 -0.21562 -0.12731 C -0.22361 -0.12037 -0.21354 -0.1287 -0.22309 -0.12314 C -0.2243 -0.12245 -0.22517 -0.12106 -0.22621 -0.12037 C -0.22725 -0.11967 -0.22847 -0.11967 -0.22934 -0.11898 C -0.23055 -0.11828 -0.23142 -0.11689 -0.23246 -0.1162 C -0.24132 -0.11041 -0.22986 -0.1199 -0.23889 -0.11203 C -0.23958 -0.11064 -0.23993 -0.10879 -0.24097 -0.10763 C -0.24184 -0.10671 -0.2434 -0.1074 -0.24409 -0.10625 C -0.24496 -0.10532 -0.24444 -0.10324 -0.24514 -0.10208 C -0.246 -0.10092 -0.24722 -0.10023 -0.24826 -0.0993 C -0.24896 -0.09791 -0.24948 -0.09606 -0.25052 -0.09513 C -0.25139 -0.09421 -0.25277 -0.09467 -0.25364 -0.09375 C -0.25434 -0.09259 -0.25399 -0.09074 -0.25468 -0.08958 C -0.25538 -0.08819 -0.25677 -0.08773 -0.25781 -0.0868 C -0.2585 -0.08518 -0.25885 -0.08356 -0.25989 -0.0824 C -0.26076 -0.08148 -0.26232 -0.08217 -0.26302 -0.08101 C -0.26389 -0.08009 -0.26337 -0.07801 -0.26406 -0.07685 C -0.26493 -0.07546 -0.26632 -0.075 -0.26736 -0.07407 C -0.26805 -0.07268 -0.26875 -0.07129 -0.26944 -0.0699 C -0.26996 -0.06851 -0.26962 -0.06666 -0.27048 -0.06574 C -0.27118 -0.06458 -0.27257 -0.06458 -0.27361 -0.06412 C -0.27968 -0.05208 -0.27239 -0.06736 -0.27673 -0.05578 C -0.27725 -0.05439 -0.2783 -0.05301 -0.27882 -0.05162 C -0.27934 -0.05023 -0.27951 -0.04861 -0.27986 -0.04745 C -0.28055 -0.04583 -0.28142 -0.04467 -0.28212 -0.04305 C -0.28646 -0.03148 -0.27916 -0.04676 -0.28524 -0.03472 C -0.28784 -0.02407 -0.2842 -0.03726 -0.28837 -0.02638 C -0.29271 -0.01458 -0.28541 -0.02986 -0.29149 -0.01782 C -0.29184 -0.01551 -0.29201 -0.01319 -0.29253 -0.01088 C -0.29305 -0.00926 -0.29409 -0.0081 -0.29462 -0.00671 C -0.29896 0.00487 -0.29184 -0.01041 -0.29774 0.00186 C -0.30052 0.01227 -0.29687 -0.00069 -0.30104 0.01019 C -0.30156 0.01158 -0.30173 0.01297 -0.30208 0.01436 C -0.30173 0.04723 -0.30104 0.07987 -0.30104 0.11274 C -0.30104 0.12616 -0.3 0.14005 -0.30208 0.15348 C -0.30243 0.15579 -0.30555 0.15463 -0.30729 0.15487 C -0.3151 0.1551 -0.32274 0.15487 -0.33038 0.15487 " pathEditMode="relative" rAng="0" ptsTypes="AAAAAAAAAAAAAAAAAAAAAAAAAAAAAAAAAAAAAAAAAAAAAAAAAAAAAAAAAAAAAAAAAAAAAAAAAAAAAAAAAAAAAAAAAAAAAAAAAAAAAAAAAAAAAAAAAAAAAAAAAA"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" presetClass="emph" presetSubtype="0" repeatCount="2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995 L -0.00017 0.00995 C 0.00157 0.01412 0.00348 0.01829 0.00504 0.02245 C 0.00556 0.02384 0.00539 0.02546 0.00608 0.02662 C 0.00799 0.02986 0.01077 0.03194 0.0125 0.03518 C 0.0132 0.03657 0.01372 0.03796 0.01459 0.03935 C 0.01546 0.04097 0.0165 0.04236 0.01771 0.04352 C 0.01858 0.04444 0.0198 0.04421 0.02084 0.04491 C 0.02205 0.04583 0.02292 0.04699 0.02396 0.04768 C 0.025 0.04838 0.02622 0.04861 0.02709 0.04907 C 0.03525 0.05463 0.02553 0.04977 0.03351 0.05347 C 0.03455 0.0544 0.03542 0.05556 0.03664 0.05625 C 0.03803 0.05694 0.03941 0.05694 0.0408 0.05764 C 0.04289 0.05856 0.04497 0.05949 0.04723 0.06042 C 0.05625 0.05995 0.06945 0.06921 0.07448 0.05903 C 0.08212 0.04398 0.07553 0.02245 0.07553 0.00417 C 0.07553 -0.00694 0.07587 -0.01829 0.07448 -0.0294 C 0.07431 -0.03148 0.06928 -0.0331 0.06823 -0.03357 C 0.06684 -0.03449 0.06546 -0.03565 0.06407 -0.03657 C 0.06303 -0.03704 0.06181 -0.03727 0.06077 -0.03796 C 0.05973 -0.03866 0.05886 -0.04005 0.05764 -0.04074 C 0.05608 -0.04144 0.05417 -0.04144 0.05244 -0.04213 C 0.02431 -0.05232 0.06164 -0.03982 0.04184 -0.0463 C 0.03716 -0.05046 0.04063 -0.04792 0.03559 -0.05046 C 0.03386 -0.05139 0.03212 -0.05255 0.03039 -0.05324 C 0.0283 -0.05417 0.02605 -0.05417 0.02396 -0.05463 C 0.0099 -0.06412 0.03091 -0.05069 0.01459 -0.05903 C 0.01337 -0.05949 0.0125 -0.06088 0.01129 -0.06181 C 0.01042 -0.0625 0.00921 -0.06273 0.00816 -0.06319 C 0.00712 -0.06412 0.00625 -0.06528 0.00504 -0.06597 C 0.004 -0.06667 0.00278 -0.06644 0.00191 -0.06736 C 0.0007 -0.06852 -0.00017 -0.07037 -0.00121 -0.07153 C -0.00399 -0.07454 -0.00434 -0.07431 -0.00763 -0.07569 C -0.00868 -0.07662 -0.00972 -0.07755 -0.01076 -0.0787 C -0.0118 -0.07986 -0.01267 -0.08171 -0.01388 -0.08287 C -0.01475 -0.08357 -0.01597 -0.0838 -0.01701 -0.08426 C -0.02604 -0.09236 -0.01458 -0.08264 -0.02343 -0.08843 C -0.03159 -0.09398 -0.0217 -0.08912 -0.02968 -0.09259 C -0.03107 -0.09398 -0.03246 -0.0956 -0.03385 -0.09676 C -0.0368 -0.09954 -0.0401 -0.10232 -0.0434 -0.10394 C -0.04496 -0.10463 -0.04687 -0.10486 -0.04861 -0.10532 C -0.04965 -0.10625 -0.05086 -0.10694 -0.05173 -0.1081 C -0.05295 -0.10926 -0.05364 -0.11111 -0.05486 -0.11227 C -0.0559 -0.11319 -0.05711 -0.11296 -0.05816 -0.11366 C -0.0592 -0.11435 -0.06024 -0.11551 -0.06128 -0.11644 C -0.06163 -0.11782 -0.06145 -0.11968 -0.06232 -0.12083 C -0.06302 -0.12176 -0.06441 -0.12153 -0.06545 -0.12222 C -0.07361 -0.12755 -0.06388 -0.12292 -0.0717 -0.12639 C -0.07291 -0.12732 -0.07378 -0.12847 -0.075 -0.12917 C -0.07586 -0.12986 -0.07708 -0.13009 -0.07812 -0.13056 C -0.08819 -0.13565 -0.07934 -0.13148 -0.08645 -0.13472 C -0.08836 -0.13727 -0.09027 -0.14028 -0.09288 -0.14167 C -0.09409 -0.14259 -0.09566 -0.14282 -0.09704 -0.14329 C -0.09809 -0.14421 -0.09895 -0.1456 -0.10017 -0.14607 C -0.10729 -0.14861 -0.11076 -0.14699 -0.11805 -0.14607 C -0.11909 -0.1456 -0.12031 -0.1456 -0.12118 -0.14468 C -0.12361 -0.14213 -0.1276 -0.13611 -0.1276 -0.13611 C -0.12795 -0.13241 -0.12812 -0.1287 -0.12864 -0.125 C -0.12916 -0.1206 -0.13072 -0.11667 -0.13072 -0.11227 C -0.13107 -0.09074 -0.13003 -0.06921 -0.12968 -0.04769 C -0.13229 -0.03727 -0.1302 -0.0412 -0.14652 -0.04074 L -0.18541 -0.04213 L -0.1434 -0.04491 C -0.14079 -0.04514 -0.13836 -0.0456 -0.13593 -0.0463 C -0.13316 -0.04699 -0.13038 -0.04815 -0.1276 -0.04907 C -0.12795 -0.07199 -0.12743 -0.09514 -0.12864 -0.11782 C -0.12899 -0.12616 -0.1309 -0.13032 -0.13489 -0.13472 C -0.13593 -0.13588 -0.13697 -0.13681 -0.13802 -0.1375 C -0.13906 -0.13819 -0.14027 -0.13843 -0.14131 -0.13889 C -0.14843 -0.14375 -0.13958 -0.14051 -0.14965 -0.14329 C -0.16163 -0.15116 -0.14444 -0.14051 -0.16024 -0.14745 C -0.16145 -0.14792 -0.16215 -0.14954 -0.16336 -0.15023 C -0.16441 -0.15093 -0.16545 -0.15116 -0.16649 -0.15162 C -0.16753 -0.15255 -0.16875 -0.15324 -0.16961 -0.1544 C -0.17083 -0.15579 -0.1717 -0.15741 -0.17274 -0.15857 C -0.17447 -0.16019 -0.17638 -0.16134 -0.17812 -0.16273 C -0.18437 -0.16852 -0.17986 -0.16597 -0.18541 -0.16852 C -0.18784 -0.17153 -0.18888 -0.17361 -0.19184 -0.17546 C -0.1927 -0.17616 -0.19392 -0.17639 -0.19496 -0.17685 C -0.2026 -0.18704 -0.19201 -0.17361 -0.20642 -0.18819 C -0.21163 -0.19329 -0.20902 -0.19167 -0.21388 -0.19375 C -0.21614 -0.19676 -0.21718 -0.19884 -0.22013 -0.20069 C -0.22118 -0.20139 -0.22239 -0.20139 -0.22326 -0.20208 C -0.22447 -0.20301 -0.22534 -0.2044 -0.22656 -0.20486 C -0.22812 -0.20579 -0.23003 -0.20602 -0.23177 -0.20648 C -0.23402 -0.20949 -0.23506 -0.21134 -0.23802 -0.21343 C -0.23906 -0.21412 -0.2401 -0.21435 -0.24114 -0.21482 C -0.24357 -0.21782 -0.24461 -0.21991 -0.24756 -0.22176 C -0.24861 -0.22245 -0.24965 -0.22269 -0.25069 -0.22315 C -0.25173 -0.22407 -0.25277 -0.225 -0.25381 -0.22593 C -0.25798 -0.22986 -0.2585 -0.23125 -0.26336 -0.23449 C -0.26423 -0.23519 -0.26545 -0.23542 -0.26649 -0.23588 C -0.26753 -0.23727 -0.2684 -0.23889 -0.26961 -0.24005 C -0.27274 -0.24306 -0.2809 -0.24607 -0.28333 -0.24699 L -0.28645 -0.24838 C -0.28958 -0.24792 -0.29288 -0.24769 -0.296 -0.24699 C -0.29704 -0.24676 -0.29878 -0.24699 -0.29913 -0.2456 C -0.3 -0.24236 -0.30173 -0.22315 -0.30225 -0.21759 C -0.30295 -0.19468 -0.30329 -0.17176 -0.30434 -0.14884 C -0.30451 -0.14722 -0.30434 -0.14491 -0.30538 -0.14468 C -0.31232 -0.14329 -0.31944 -0.14468 -0.32638 -0.14468 " pathEditMode="relative" ptsTypes="AAAAAAAAAAAAAAAAAAAAAAAAAAAAAAAAAAAAAAAAAAAAAAAAAAAAAAAAAAAAAAAAAAAAAAAAAAAAAAAAAAAAAAAAAAAAAAAAAAAAA">
                                      <p:cBhvr>
                                        <p:cTn id="35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62 L 0.00069 0.00162 C 3.61111E-6 -0.00324 -0.00122 -0.00787 -0.00139 -0.0125 C -0.00191 -0.02407 -0.0007 -0.01967 0.00173 -0.02662 C 0.00625 -0.03819 -0.00105 -0.02291 0.00503 -0.03495 C 0.00694 -0.04328 0.00434 -0.03565 0.0092 -0.04213 C 0.01389 -0.04838 0.00833 -0.04491 0.01441 -0.04768 C 0.01545 -0.04861 0.01649 -0.04977 0.01753 -0.05046 C 0.01857 -0.05116 0.01996 -0.05069 0.02083 -0.05185 C 0.02152 -0.05301 0.02118 -0.05486 0.02187 -0.05602 C 0.02395 -0.05949 0.02743 -0.05949 0.0302 -0.06018 C 0.03125 -0.06111 0.03211 -0.0625 0.03333 -0.06319 C 0.03541 -0.06389 0.0375 -0.06412 0.03975 -0.06458 C 0.04809 -0.06551 0.05659 -0.06643 0.06493 -0.06736 C 0.0677 -0.06852 0.06927 -0.06782 0.06927 -0.07291 C 0.06927 -0.09352 0.06875 -0.11412 0.06805 -0.13472 C 0.06805 -0.14028 0.0684 -0.14606 0.06701 -0.15162 C 0.06666 -0.15301 0.06493 -0.15231 0.06389 -0.15301 C 0.06284 -0.1537 0.06198 -0.15509 0.06076 -0.15578 C 0.05972 -0.15648 0.05868 -0.15648 0.05764 -0.15717 C 0.04948 -0.16273 0.0592 -0.15787 0.05121 -0.16134 C 0.04218 -0.16944 0.05364 -0.15972 0.04496 -0.16551 C 0.04392 -0.16643 0.04305 -0.16782 0.04184 -0.16852 C 0.0401 -0.16921 0.03836 -0.16944 0.03663 -0.16991 C 0.03541 -0.17083 0.03455 -0.17176 0.03333 -0.17268 C 0.02465 -0.17847 0.03611 -0.16875 0.02708 -0.17685 C 0.02673 -0.17824 0.02673 -0.18009 0.02604 -0.18102 C 0.02517 -0.18217 0.02378 -0.18171 0.02291 -0.18241 C 0.01475 -0.18796 0.02448 -0.1831 0.01649 -0.18657 C 0.01545 -0.1875 0.01458 -0.18866 0.01336 -0.18958 C 0.00468 -0.19537 0.01614 -0.18565 0.00711 -0.19375 C 0.00642 -0.19514 0.0059 -0.19676 0.00503 -0.19791 C 0.00416 -0.19884 0.00277 -0.19861 0.00173 -0.1993 C -0.00643 -0.20486 0.00347 -0.2 -0.00452 -0.20347 C -0.01355 -0.21157 -0.00209 -0.20185 -0.01077 -0.20764 C -0.01893 -0.21319 -0.0092 -0.20833 -0.01719 -0.21203 C -0.01823 -0.21296 -0.01927 -0.21366 -0.02032 -0.21481 C -0.02136 -0.21597 -0.02223 -0.21782 -0.02344 -0.21898 C -0.02431 -0.21967 -0.02552 -0.21991 -0.02657 -0.22037 C -0.02761 -0.22129 -0.029 -0.22176 -0.02969 -0.22315 C -0.03386 -0.23009 -0.02709 -0.22569 -0.03403 -0.2287 C -0.03507 -0.22963 -0.03629 -0.23032 -0.03716 -0.23171 C -0.03802 -0.23287 -0.0382 -0.23472 -0.03924 -0.23588 C -0.04011 -0.2368 -0.04132 -0.23657 -0.04236 -0.23727 C -0.05052 -0.24259 -0.0408 -0.23796 -0.04879 -0.24143 C -0.04983 -0.24236 -0.0507 -0.24352 -0.05191 -0.24421 C -0.05278 -0.24491 -0.05417 -0.24467 -0.05504 -0.2456 C -0.05573 -0.24676 -0.05539 -0.24861 -0.05608 -0.24977 C -0.05816 -0.25324 -0.0599 -0.25231 -0.06233 -0.25416 C -0.06355 -0.25486 -0.06459 -0.25602 -0.06563 -0.25694 C -0.06632 -0.25833 -0.06667 -0.25995 -0.06771 -0.26111 C -0.06858 -0.26203 -0.0698 -0.2618 -0.07084 -0.2625 C -0.079 -0.26782 -0.06927 -0.26319 -0.07709 -0.26666 C -0.07813 -0.26759 -0.07917 -0.26875 -0.08021 -0.26944 C -0.08907 -0.27523 -0.07761 -0.26574 -0.08664 -0.27361 C -0.0908 -0.27315 -0.09514 -0.27338 -0.09931 -0.27222 C -0.10313 -0.27129 -0.10209 -0.26875 -0.10348 -0.26528 C -0.104 -0.26389 -0.10486 -0.2625 -0.10556 -0.26111 C -0.1092 -0.22708 -0.10573 -0.26111 -0.10868 -0.18102 C -0.10886 -0.17546 -0.10938 -0.16991 -0.10973 -0.16412 C -0.12865 -0.16574 -0.1217 -0.16551 -0.13073 -0.16551 " pathEditMode="relative" ptsTypes="AAAAAAAAAAAAAAAAAAAAAAAAAAAAAAAAAAAAAAAAAAAAAAAAAAAAAAAAAAAAA">
                                      <p:cBhvr>
                                        <p:cTn id="5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325 L 0.00191 0.00325 C 0.00156 -0.00208 0.00087 -0.00717 0.00087 -0.01226 C 0.00087 -0.02592 0.0007 -0.03958 0.00191 -0.053 C 0.00208 -0.05486 0.00382 -0.05625 0.00504 -0.05717 C 0.00799 -0.05925 0.01129 -0.06134 0.01458 -0.06134 L 0.06302 -0.06273 C 0.06476 -0.06365 0.06649 -0.06481 0.06823 -0.0655 C 0.06962 -0.0662 0.07136 -0.06574 0.0724 -0.06712 C 0.07309 -0.06782 0.075 -0.07615 0.0757 -0.07824 C 0.07517 -0.0993 0.07587 -0.12037 0.07448 -0.14143 C 0.07448 -0.14328 0.07257 -0.14444 0.07136 -0.1456 C 0.06945 -0.14768 0.06702 -0.14907 0.06511 -0.15115 C 0.06285 -0.1537 0.06129 -0.1574 0.05868 -0.15972 C 0.05764 -0.16064 0.0566 -0.16134 0.05556 -0.1625 C 0.05452 -0.16365 0.05382 -0.16574 0.05243 -0.16666 C 0.05122 -0.16759 0.04965 -0.16759 0.04827 -0.16805 C 0.0434 -0.17453 0.04688 -0.1706 0.03976 -0.17638 C 0.03872 -0.17731 0.03785 -0.17847 0.03663 -0.17939 C 0.03559 -0.17986 0.03455 -0.18009 0.03351 -0.18078 C 0.03229 -0.18148 0.03142 -0.18287 0.03038 -0.18356 C 0.02934 -0.18425 0.02813 -0.18425 0.02726 -0.18495 C 0.01962 -0.18935 0.02656 -0.1868 0.01771 -0.18912 C 0.0092 -0.19768 0.0184 -0.18935 0.00712 -0.19606 C 0.00538 -0.19722 0.00382 -0.19907 0.00191 -0.20046 C 0.00087 -0.20092 -0.00017 -0.20115 -0.00121 -0.20185 C -0.00937 -0.20717 0.00035 -0.20254 -0.00746 -0.20601 C -0.01267 -0.21087 -0.02153 -0.22013 -0.0276 -0.22129 L -0.03385 -0.22291 C -0.03559 -0.22384 -0.03733 -0.22476 -0.03906 -0.22569 C -0.0401 -0.22615 -0.04132 -0.22638 -0.04236 -0.22708 C -0.04566 -0.22962 -0.04635 -0.23194 -0.04965 -0.23402 C -0.05069 -0.23472 -0.05173 -0.23495 -0.05278 -0.23541 C -0.05503 -0.2368 -0.05712 -0.23819 -0.0592 -0.23958 C -0.06024 -0.2405 -0.06111 -0.24189 -0.06233 -0.24236 C -0.06389 -0.24328 -0.0658 -0.24328 -0.06753 -0.24375 C -0.06858 -0.24537 -0.06944 -0.24722 -0.07066 -0.24814 C -0.07257 -0.24953 -0.075 -0.24976 -0.07708 -0.25092 C -0.07917 -0.25208 -0.08125 -0.25347 -0.08333 -0.25509 C -0.08489 -0.25625 -0.08594 -0.2581 -0.0875 -0.25925 C -0.08854 -0.25995 -0.08976 -0.25995 -0.09062 -0.26064 C -0.09236 -0.2618 -0.09722 -0.26597 -0.09913 -0.26782 C -0.10052 -0.26898 -0.10208 -0.27037 -0.1033 -0.27199 C -0.10417 -0.27314 -0.10451 -0.275 -0.10538 -0.27615 C -0.10625 -0.27708 -0.10764 -0.27685 -0.10851 -0.27754 C -0.10972 -0.27824 -0.11059 -0.27962 -0.1118 -0.28032 C -0.11267 -0.28101 -0.11389 -0.28101 -0.11493 -0.28171 C -0.11649 -0.28287 -0.12135 -0.28773 -0.12222 -0.28865 C -0.12465 -0.28564 -0.12604 -0.28425 -0.1276 -0.28032 C -0.12795 -0.27893 -0.12812 -0.27754 -0.12864 -0.27615 C -0.12917 -0.2743 -0.13003 -0.27245 -0.13073 -0.2706 C -0.13038 -0.25925 -0.13055 -0.24791 -0.12969 -0.2368 C -0.12951 -0.23425 -0.12812 -0.23217 -0.1276 -0.22986 C -0.12708 -0.22847 -0.12691 -0.22708 -0.12656 -0.22569 C -0.12465 -0.20671 -0.12309 -0.20092 -0.12535 -0.18217 C -0.12569 -0.18055 -0.12656 -0.17916 -0.1276 -0.178 C -0.13055 -0.17384 -0.13281 -0.17453 -0.13698 -0.17361 L -0.19167 -0.175 C -0.20156 -0.175 -0.17205 -0.17361 -0.16233 -0.17361 C -0.15139 -0.17361 -0.14045 -0.17453 -0.12969 -0.175 C -0.12899 -0.17638 -0.12795 -0.17777 -0.1276 -0.17939 C -0.125 -0.18703 -0.12708 -0.19768 -0.1276 -0.20462 C -0.12864 -0.22476 -0.12778 -0.21666 -0.13073 -0.23402 C -0.13108 -0.24814 -0.13073 -0.26226 -0.13177 -0.27615 C -0.13194 -0.27777 -0.13264 -0.28032 -0.13385 -0.28032 C -0.14323 -0.28125 -0.15278 -0.27939 -0.16233 -0.27893 C -0.17639 -0.26944 -0.15538 -0.28287 -0.1717 -0.27476 C -0.17292 -0.27407 -0.17378 -0.27268 -0.17483 -0.27199 C -0.17587 -0.27129 -0.17708 -0.27106 -0.17812 -0.2706 C -0.17951 -0.26967 -0.1809 -0.26851 -0.18229 -0.26782 C -0.18333 -0.26712 -0.18437 -0.26689 -0.18542 -0.2662 C -0.18715 -0.2655 -0.18889 -0.26435 -0.19062 -0.26342 C -0.19201 -0.26296 -0.19358 -0.26273 -0.19496 -0.26203 C -0.20677 -0.25671 -0.19427 -0.26134 -0.20434 -0.25787 C -0.21337 -0.24976 -0.20191 -0.25949 -0.21076 -0.2537 C -0.2118 -0.253 -0.21267 -0.25138 -0.21389 -0.25092 C -0.21545 -0.25 -0.21736 -0.25 -0.2191 -0.24953 C -0.2283 -0.23726 -0.21667 -0.25231 -0.22535 -0.24236 C -0.23073 -0.23657 -0.22621 -0.23935 -0.23177 -0.2368 C -0.24288 -0.21805 -0.22864 -0.24097 -0.24114 -0.2243 C -0.24288 -0.22199 -0.2441 -0.21967 -0.24548 -0.21712 C -0.24618 -0.21574 -0.2467 -0.21412 -0.24757 -0.21296 C -0.2559 -0.20185 -0.24809 -0.21527 -0.25486 -0.20462 C -0.25608 -0.20277 -0.25694 -0.20092 -0.25798 -0.19884 C -0.25885 -0.19768 -0.2592 -0.19583 -0.26007 -0.19467 C -0.26111 -0.19351 -0.26233 -0.19282 -0.26337 -0.19189 C -0.26597 -0.18125 -0.26233 -0.19444 -0.26649 -0.18356 C -0.26701 -0.18217 -0.26667 -0.18032 -0.26753 -0.17939 C -0.26823 -0.17824 -0.26962 -0.17847 -0.27066 -0.178 C -0.27135 -0.17638 -0.27222 -0.17523 -0.27274 -0.17361 C -0.27448 -0.16921 -0.27292 -0.16921 -0.27587 -0.16527 C -0.27691 -0.16412 -0.27812 -0.16342 -0.27917 -0.1625 C -0.2816 -0.15254 -0.2783 -0.16481 -0.28229 -0.15254 C -0.28489 -0.14444 -0.28142 -0.15231 -0.28542 -0.14421 C -0.28576 -0.14189 -0.28576 -0.13935 -0.28646 -0.13726 C -0.28698 -0.13564 -0.28802 -0.13449 -0.28854 -0.1331 C -0.28906 -0.13171 -0.28906 -0.13009 -0.28958 -0.1287 C -0.29045 -0.12685 -0.29184 -0.125 -0.29271 -0.12314 C -0.29358 -0.12175 -0.29427 -0.12037 -0.29496 -0.11898 C -0.29531 -0.11666 -0.29531 -0.11412 -0.29601 -0.11203 C -0.29635 -0.10995 -0.29774 -0.10833 -0.29809 -0.10625 C -0.29878 -0.10208 -0.29861 -0.09791 -0.29913 -0.09375 C -0.29965 -0.08935 -0.30052 -0.08518 -0.30121 -0.08101 C -0.30087 -0.04467 -0.30017 -0.0081 -0.30017 0.02848 C -0.30017 0.02987 -0.30017 0.03241 -0.30121 0.03264 C -0.30989 0.03403 -0.31875 0.03264 -0.32743 0.03264 " pathEditMode="relative" ptsTypes="AAAAAAAAAAAAAAAAAAAAAAAAAAAAAAAAAAAAAAAAAAAAAAAAAAAAAAAAAAAAAAAAAAAAAAAAAAAAAAAAAAAAAAAAAAAAAAAAAAAAAAAAAA">
                                      <p:cBhvr>
                                        <p:cTn id="6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1 L 0.00052 0.0081 C 0.00087 0.00393 0.00087 -0.00024 0.00156 -0.0044 C 0.00174 -0.00579 0.00295 -0.00672 0.0033 -0.00811 C 0.00695 -0.01922 0.00156 -0.00741 0.00608 -0.01667 C 0.00799 -0.02871 0.00573 -0.01806 0.00886 -0.02662 C 0.00938 -0.02778 0.00955 -0.02917 0.0099 -0.03033 C 0.01129 -0.03473 0.01163 -0.03588 0.01441 -0.03889 C 0.01771 -0.04237 0.01667 -0.04075 0.01997 -0.0426 C 0.02674 -0.04653 0.02049 -0.04422 0.0283 -0.0463 C 0.03542 -0.05255 0.02656 -0.04537 0.0349 -0.05 C 0.03594 -0.0507 0.03663 -0.05186 0.03767 -0.05255 C 0.03854 -0.05301 0.03958 -0.05325 0.04045 -0.05371 C 0.04132 -0.0544 0.04219 -0.05579 0.04323 -0.05625 C 0.05278 -0.0595 0.05903 -0.05996 0.06823 -0.06112 C 0.06997 -0.06204 0.07205 -0.06227 0.07379 -0.06366 C 0.08333 -0.07153 0.06823 -0.06412 0.0783 -0.06852 C 0.08073 -0.07778 0.0809 -0.07778 0.08108 -0.09329 C 0.0816 -0.11945 0.0816 -0.11945 0.0783 -0.13774 C 0.07813 -0.13936 0.07778 -0.14098 0.07743 -0.1426 C 0.07691 -0.14468 0.07622 -0.14676 0.07552 -0.14885 C 0.07465 -0.15232 0.07483 -0.15417 0.07188 -0.15625 C 0.07049 -0.15718 0.06875 -0.15718 0.06719 -0.15741 C 0.06424 -0.1595 0.06372 -0.16019 0.06077 -0.16112 C 0.05833 -0.16204 0.0559 -0.16274 0.0533 -0.16366 C 0.05243 -0.16389 0.05139 -0.16436 0.05052 -0.16482 C 0.04965 -0.16551 0.04879 -0.16667 0.04774 -0.16737 C 0.04688 -0.16806 0.04583 -0.16806 0.04497 -0.16852 C 0.0441 -0.16922 0.04323 -0.17037 0.04219 -0.17107 C 0.04132 -0.17176 0.04028 -0.17176 0.03941 -0.17223 C 0.03316 -0.17662 0.04063 -0.17338 0.03299 -0.17593 C 0.02882 -0.17987 0.03177 -0.17755 0.02743 -0.17963 C 0.02587 -0.18056 0.02448 -0.18172 0.02274 -0.18218 C 0.02066 -0.18287 0.01858 -0.18311 0.01632 -0.18334 C 0.00833 -0.19051 0.0184 -0.18195 0.01077 -0.18704 C 0.00972 -0.18774 0.00903 -0.18889 0.00799 -0.18959 C 0.00712 -0.19028 0.00608 -0.19028 0.00521 -0.19075 C 0.00417 -0.19144 0.00347 -0.1926 0.00243 -0.19329 C 0.00156 -0.19399 0.00052 -0.19399 -0.00035 -0.19445 C -0.00139 -0.19514 -0.00208 -0.19653 -0.00312 -0.197 C -0.00451 -0.19769 -0.00625 -0.19792 -0.00781 -0.19815 C -0.01562 -0.20533 -0.00555 -0.19676 -0.01337 -0.20186 C -0.01423 -0.20255 -0.0151 -0.20371 -0.01614 -0.2044 C -0.01701 -0.2051 -0.01788 -0.2051 -0.01892 -0.20556 C -0.01979 -0.20625 -0.02066 -0.20741 -0.0217 -0.20811 C -0.02257 -0.2088 -0.02344 -0.2088 -0.02448 -0.20926 C -0.03038 -0.21343 -0.02378 -0.20996 -0.03003 -0.21551 C -0.03073 -0.21621 -0.03177 -0.21621 -0.03281 -0.21667 C -0.03871 -0.22084 -0.03212 -0.21737 -0.03837 -0.22292 C -0.03906 -0.22362 -0.0401 -0.22362 -0.04097 -0.22408 C -0.04826 -0.22894 -0.03958 -0.22477 -0.04653 -0.22778 C -0.04687 -0.22917 -0.04687 -0.23056 -0.04757 -0.23149 C -0.0493 -0.2345 -0.05243 -0.2345 -0.05486 -0.23519 C -0.06285 -0.24237 -0.05278 -0.2338 -0.06042 -0.23889 C -0.06146 -0.23959 -0.06233 -0.24075 -0.06319 -0.24144 C -0.06423 -0.24213 -0.0651 -0.24213 -0.06597 -0.2426 C -0.06701 -0.24329 -0.06788 -0.24445 -0.06875 -0.24514 C -0.06962 -0.24584 -0.07066 -0.24584 -0.07153 -0.2463 C -0.07257 -0.247 -0.07344 -0.24815 -0.0743 -0.24885 C -0.07517 -0.24954 -0.07621 -0.24954 -0.07708 -0.25 C -0.07812 -0.2507 -0.07899 -0.25186 -0.07986 -0.25255 C -0.08073 -0.25325 -0.08177 -0.25325 -0.08264 -0.25371 C -0.08368 -0.2544 -0.08455 -0.25556 -0.08542 -0.25625 C -0.08628 -0.25695 -0.08733 -0.25695 -0.08819 -0.25741 C -0.08923 -0.25811 -0.0901 -0.25926 -0.09097 -0.25996 C -0.09184 -0.26065 -0.09288 -0.26065 -0.09375 -0.26112 C -0.09514 -0.26204 -0.09618 -0.26297 -0.09757 -0.26366 C -0.09844 -0.26412 -0.09948 -0.26436 -0.10035 -0.26482 C -0.10191 -0.26575 -0.1033 -0.2669 -0.10486 -0.26737 C -0.10677 -0.26806 -0.10868 -0.26829 -0.11042 -0.26852 C -0.1151 -0.26829 -0.11979 -0.26806 -0.1243 -0.26737 C -0.12535 -0.26713 -0.12639 -0.2669 -0.12708 -0.26621 C -0.1283 -0.26528 -0.12899 -0.26366 -0.12986 -0.2625 C -0.13073 -0.26158 -0.13177 -0.26088 -0.13264 -0.25996 C -0.13212 -0.25649 -0.13003 -0.24468 -0.12899 -0.24399 L -0.12621 -0.24144 C -0.12656 -0.23403 -0.12691 -0.22662 -0.12708 -0.21922 C -0.1276 -0.2007 -0.12691 -0.18218 -0.12812 -0.16366 C -0.12812 -0.16227 -0.12986 -0.16274 -0.1309 -0.1625 C -0.13646 -0.16274 -0.14201 -0.16366 -0.14757 -0.16366 C -0.15069 -0.16366 -0.15989 -0.1632 -0.15677 -0.1625 C -0.14861 -0.16042 -0.1401 -0.16088 -0.13177 -0.15996 C -0.13021 -0.16042 -0.12847 -0.15996 -0.12708 -0.16112 C -0.12517 -0.16297 -0.12691 -0.16991 -0.12708 -0.17107 C -0.12743 -0.17755 -0.12812 -0.18426 -0.12812 -0.19075 C -0.12812 -0.197 -0.12743 -0.21227 -0.12621 -0.22037 C -0.12569 -0.22385 -0.125 -0.22709 -0.1243 -0.23033 C -0.12604 -0.25718 -0.12309 -0.23797 -0.12708 -0.24885 C -0.1276 -0.25 -0.12743 -0.25162 -0.12812 -0.25255 C -0.12882 -0.25348 -0.13003 -0.25325 -0.1309 -0.25371 C -0.13177 -0.2544 -0.13264 -0.25556 -0.13368 -0.25625 C -0.13455 -0.25695 -0.13559 -0.25695 -0.13646 -0.25741 C -0.13733 -0.25811 -0.13819 -0.25926 -0.13923 -0.25996 C -0.1401 -0.26065 -0.14114 -0.26065 -0.14201 -0.26112 C -0.14288 -0.26181 -0.14375 -0.2632 -0.14479 -0.26366 C -0.14618 -0.26436 -0.14774 -0.26459 -0.1493 -0.26482 C -0.1618 -0.27315 -0.1434 -0.26135 -0.15764 -0.26852 C -0.15868 -0.26922 -0.15955 -0.27037 -0.16042 -0.27107 C -0.16128 -0.27176 -0.16233 -0.27176 -0.16319 -0.27223 C -0.16423 -0.27292 -0.1651 -0.27385 -0.16597 -0.27477 C -0.16701 -0.27593 -0.16771 -0.27755 -0.16875 -0.27848 C -0.16996 -0.2794 -0.17135 -0.2794 -0.17257 -0.27963 C -0.18055 -0.28681 -0.17048 -0.27825 -0.17812 -0.28334 C -0.17899 -0.28403 -0.17986 -0.28542 -0.1809 -0.28588 C -0.18229 -0.28658 -0.18385 -0.28681 -0.18542 -0.28704 C -0.1934 -0.29422 -0.18333 -0.28565 -0.19097 -0.29075 C -0.19705 -0.29491 -0.19045 -0.29167 -0.19653 -0.297 C -0.19739 -0.29769 -0.19844 -0.29769 -0.1993 -0.29815 C -0.20035 -0.29885 -0.20121 -0.3 -0.20208 -0.3007 C -0.20243 -0.30186 -0.20243 -0.30348 -0.20312 -0.3044 C -0.20382 -0.30533 -0.20503 -0.3051 -0.2059 -0.30556 C -0.21302 -0.31042 -0.20434 -0.30625 -0.21146 -0.30926 C -0.21944 -0.32014 -0.2092 -0.30695 -0.21701 -0.31551 C -0.21788 -0.31667 -0.21858 -0.31829 -0.21979 -0.31922 C -0.22812 -0.32662 -0.21649 -0.3132 -0.22535 -0.32292 C -0.22986 -0.32801 -0.22587 -0.3257 -0.2309 -0.32778 C -0.23142 -0.32917 -0.23194 -0.33056 -0.23264 -0.33149 C -0.23455 -0.33403 -0.23594 -0.33426 -0.23819 -0.33519 C -0.23854 -0.33658 -0.23854 -0.33797 -0.23923 -0.33889 C -0.24045 -0.34121 -0.24288 -0.3419 -0.24479 -0.3426 C -0.24653 -0.34514 -0.24809 -0.34815 -0.25035 -0.35 C -0.25121 -0.35093 -0.25226 -0.35162 -0.25312 -0.35255 C -0.25399 -0.35371 -0.25469 -0.35533 -0.2559 -0.35625 C -0.2566 -0.35695 -0.25781 -0.35695 -0.25868 -0.35741 C -0.25955 -0.35811 -0.26042 -0.3595 -0.26146 -0.35996 C -0.26285 -0.36065 -0.26441 -0.36065 -0.26597 -0.36112 C -0.27969 -0.36575 -0.26632 -0.36204 -0.27708 -0.36482 L -0.29375 -0.36366 C -0.29635 -0.36274 -0.2993 -0.35625 -0.2993 -0.35625 C -0.29965 -0.3551 -0.29983 -0.35371 -0.30035 -0.35255 C -0.30069 -0.35116 -0.30173 -0.35024 -0.30208 -0.34885 C -0.30278 -0.34607 -0.30278 -0.34306 -0.30312 -0.34028 C -0.30278 -0.33149 -0.3026 -0.32292 -0.30208 -0.31436 C -0.30191 -0.31227 -0.30121 -0.31019 -0.30121 -0.30811 C -0.30121 -0.29908 -0.30173 -0.29005 -0.30208 -0.28102 C -0.30243 -0.27524 -0.2993 -0.26667 -0.30312 -0.26366 C -0.30851 -0.25903 -0.31597 -0.26366 -0.32239 -0.26366 " pathEditMode="relative" ptsTypes="AAAAAAAAAAAAAAAAAAAAAAAAAAAAAAAAAAAAAAAAAAAAAAAAAAAAAAAAAAAAAAAAAAAAAAAAAAAAAAAAAAAAAAAA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2" animBg="1"/>
      <p:bldP spid="12" grpId="3" animBg="1"/>
      <p:bldP spid="17" grpId="0"/>
      <p:bldP spid="19" grpId="0" animBg="1"/>
      <p:bldP spid="20" grpId="0"/>
      <p:bldP spid="21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e1">
            <a:extLst>
              <a:ext uri="{FF2B5EF4-FFF2-40B4-BE49-F238E27FC236}">
                <a16:creationId xmlns:a16="http://schemas.microsoft.com/office/drawing/2014/main" id="{8AAC0D34-8FF0-4C47-AAFC-E1E8E21F9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13" y="1448192"/>
            <a:ext cx="8216411" cy="4799817"/>
          </a:xfrm>
        </p:spPr>
      </p:pic>
      <p:pic>
        <p:nvPicPr>
          <p:cNvPr id="16" name="parte 2">
            <a:extLst>
              <a:ext uri="{FF2B5EF4-FFF2-40B4-BE49-F238E27FC236}">
                <a16:creationId xmlns:a16="http://schemas.microsoft.com/office/drawing/2014/main" id="{C92F01C7-81D6-4496-B095-7ED3085FDB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84" y="1449529"/>
            <a:ext cx="8211830" cy="4797142"/>
          </a:xfrm>
          <a:prstGeom prst="rect">
            <a:avLst/>
          </a:prstGeom>
        </p:spPr>
      </p:pic>
      <p:pic>
        <p:nvPicPr>
          <p:cNvPr id="24" name="parte3">
            <a:extLst>
              <a:ext uri="{FF2B5EF4-FFF2-40B4-BE49-F238E27FC236}">
                <a16:creationId xmlns:a16="http://schemas.microsoft.com/office/drawing/2014/main" id="{2F6A5214-55F7-4C9F-95FC-2B7FF448BD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13" y="1449529"/>
            <a:ext cx="8211830" cy="4797141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E24F825-A020-4BC8-810B-FF6F94F8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2.4 - Message aggregation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823E9E7-6430-4541-A547-8F340E71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 Service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DE5E4F2-D136-48F7-8642-C54FC6ED18C5}"/>
              </a:ext>
            </a:extLst>
          </p:cNvPr>
          <p:cNvSpPr/>
          <p:nvPr/>
        </p:nvSpPr>
        <p:spPr>
          <a:xfrm>
            <a:off x="2951820" y="1587208"/>
            <a:ext cx="1224136" cy="3302426"/>
          </a:xfrm>
          <a:prstGeom prst="rect">
            <a:avLst/>
          </a:prstGeom>
          <a:solidFill>
            <a:srgbClr val="00D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BC04DF5-959A-48A9-9389-50623B0FD0BA}"/>
              </a:ext>
            </a:extLst>
          </p:cNvPr>
          <p:cNvSpPr/>
          <p:nvPr/>
        </p:nvSpPr>
        <p:spPr>
          <a:xfrm>
            <a:off x="4139952" y="1854898"/>
            <a:ext cx="1044116" cy="2808312"/>
          </a:xfrm>
          <a:prstGeom prst="rect">
            <a:avLst/>
          </a:prstGeom>
          <a:solidFill>
            <a:srgbClr val="00D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56709E9-633F-42D3-AFF4-6E2666904964}"/>
              </a:ext>
            </a:extLst>
          </p:cNvPr>
          <p:cNvSpPr/>
          <p:nvPr/>
        </p:nvSpPr>
        <p:spPr>
          <a:xfrm>
            <a:off x="3131200" y="5733256"/>
            <a:ext cx="1944856" cy="5496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FFBDDAD-3ECF-4A82-A25A-4818474E138E}"/>
              </a:ext>
            </a:extLst>
          </p:cNvPr>
          <p:cNvSpPr/>
          <p:nvPr/>
        </p:nvSpPr>
        <p:spPr>
          <a:xfrm>
            <a:off x="4116690" y="5193666"/>
            <a:ext cx="1175390" cy="549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8F21D1-5516-4EF7-AB3A-B63B88138FFD}"/>
              </a:ext>
            </a:extLst>
          </p:cNvPr>
          <p:cNvSpPr/>
          <p:nvPr/>
        </p:nvSpPr>
        <p:spPr>
          <a:xfrm>
            <a:off x="5256076" y="5193666"/>
            <a:ext cx="828092" cy="549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D40B3-E953-41BF-B908-2255A2821AB8}"/>
              </a:ext>
            </a:extLst>
          </p:cNvPr>
          <p:cNvSpPr/>
          <p:nvPr/>
        </p:nvSpPr>
        <p:spPr>
          <a:xfrm>
            <a:off x="2951821" y="5193666"/>
            <a:ext cx="1175390" cy="549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5EFC081-7F6E-44A8-B52E-C3B50322ADF9}"/>
              </a:ext>
            </a:extLst>
          </p:cNvPr>
          <p:cNvSpPr/>
          <p:nvPr/>
        </p:nvSpPr>
        <p:spPr>
          <a:xfrm>
            <a:off x="5868144" y="1764196"/>
            <a:ext cx="2664296" cy="2924399"/>
          </a:xfrm>
          <a:prstGeom prst="rect">
            <a:avLst/>
          </a:prstGeom>
          <a:solidFill>
            <a:srgbClr val="9393AC"/>
          </a:solidFill>
          <a:ln>
            <a:solidFill>
              <a:srgbClr val="939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9044306-5F7B-4A96-972A-995B2AC660D6}"/>
              </a:ext>
            </a:extLst>
          </p:cNvPr>
          <p:cNvSpPr/>
          <p:nvPr/>
        </p:nvSpPr>
        <p:spPr>
          <a:xfrm>
            <a:off x="5522976" y="3045901"/>
            <a:ext cx="283464" cy="549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12FB16EE-9661-48DB-888A-CBB92D1BB3A7}"/>
              </a:ext>
            </a:extLst>
          </p:cNvPr>
          <p:cNvSpPr/>
          <p:nvPr/>
        </p:nvSpPr>
        <p:spPr>
          <a:xfrm>
            <a:off x="519764" y="1549667"/>
            <a:ext cx="2611436" cy="3339967"/>
          </a:xfrm>
          <a:custGeom>
            <a:avLst/>
            <a:gdLst>
              <a:gd name="connsiteX0" fmla="*/ 481263 w 2611436"/>
              <a:gd name="connsiteY0" fmla="*/ 144379 h 3339967"/>
              <a:gd name="connsiteX1" fmla="*/ 481263 w 2611436"/>
              <a:gd name="connsiteY1" fmla="*/ 144379 h 3339967"/>
              <a:gd name="connsiteX2" fmla="*/ 356135 w 2611436"/>
              <a:gd name="connsiteY2" fmla="*/ 192506 h 3339967"/>
              <a:gd name="connsiteX3" fmla="*/ 269508 w 2611436"/>
              <a:gd name="connsiteY3" fmla="*/ 250257 h 3339967"/>
              <a:gd name="connsiteX4" fmla="*/ 231007 w 2611436"/>
              <a:gd name="connsiteY4" fmla="*/ 269508 h 3339967"/>
              <a:gd name="connsiteX5" fmla="*/ 202131 w 2611436"/>
              <a:gd name="connsiteY5" fmla="*/ 298384 h 3339967"/>
              <a:gd name="connsiteX6" fmla="*/ 144379 w 2611436"/>
              <a:gd name="connsiteY6" fmla="*/ 327259 h 3339967"/>
              <a:gd name="connsiteX7" fmla="*/ 115503 w 2611436"/>
              <a:gd name="connsiteY7" fmla="*/ 356135 h 3339967"/>
              <a:gd name="connsiteX8" fmla="*/ 67377 w 2611436"/>
              <a:gd name="connsiteY8" fmla="*/ 365760 h 3339967"/>
              <a:gd name="connsiteX9" fmla="*/ 38501 w 2611436"/>
              <a:gd name="connsiteY9" fmla="*/ 385011 h 3339967"/>
              <a:gd name="connsiteX10" fmla="*/ 0 w 2611436"/>
              <a:gd name="connsiteY10" fmla="*/ 471638 h 3339967"/>
              <a:gd name="connsiteX11" fmla="*/ 19251 w 2611436"/>
              <a:gd name="connsiteY11" fmla="*/ 770021 h 3339967"/>
              <a:gd name="connsiteX12" fmla="*/ 38501 w 2611436"/>
              <a:gd name="connsiteY12" fmla="*/ 827773 h 3339967"/>
              <a:gd name="connsiteX13" fmla="*/ 48127 w 2611436"/>
              <a:gd name="connsiteY13" fmla="*/ 875899 h 3339967"/>
              <a:gd name="connsiteX14" fmla="*/ 38501 w 2611436"/>
              <a:gd name="connsiteY14" fmla="*/ 972152 h 3339967"/>
              <a:gd name="connsiteX15" fmla="*/ 67377 w 2611436"/>
              <a:gd name="connsiteY15" fmla="*/ 1106906 h 3339967"/>
              <a:gd name="connsiteX16" fmla="*/ 182880 w 2611436"/>
              <a:gd name="connsiteY16" fmla="*/ 1203158 h 3339967"/>
              <a:gd name="connsiteX17" fmla="*/ 221381 w 2611436"/>
              <a:gd name="connsiteY17" fmla="*/ 1222409 h 3339967"/>
              <a:gd name="connsiteX18" fmla="*/ 481263 w 2611436"/>
              <a:gd name="connsiteY18" fmla="*/ 1260910 h 3339967"/>
              <a:gd name="connsiteX19" fmla="*/ 529390 w 2611436"/>
              <a:gd name="connsiteY19" fmla="*/ 1280160 h 3339967"/>
              <a:gd name="connsiteX20" fmla="*/ 567891 w 2611436"/>
              <a:gd name="connsiteY20" fmla="*/ 1289786 h 3339967"/>
              <a:gd name="connsiteX21" fmla="*/ 654518 w 2611436"/>
              <a:gd name="connsiteY21" fmla="*/ 1376413 h 3339967"/>
              <a:gd name="connsiteX22" fmla="*/ 798897 w 2611436"/>
              <a:gd name="connsiteY22" fmla="*/ 1520792 h 3339967"/>
              <a:gd name="connsiteX23" fmla="*/ 885524 w 2611436"/>
              <a:gd name="connsiteY23" fmla="*/ 1607419 h 3339967"/>
              <a:gd name="connsiteX24" fmla="*/ 933651 w 2611436"/>
              <a:gd name="connsiteY24" fmla="*/ 1655546 h 3339967"/>
              <a:gd name="connsiteX25" fmla="*/ 972152 w 2611436"/>
              <a:gd name="connsiteY25" fmla="*/ 1713297 h 3339967"/>
              <a:gd name="connsiteX26" fmla="*/ 1001028 w 2611436"/>
              <a:gd name="connsiteY26" fmla="*/ 1751798 h 3339967"/>
              <a:gd name="connsiteX27" fmla="*/ 1029903 w 2611436"/>
              <a:gd name="connsiteY27" fmla="*/ 1799925 h 3339967"/>
              <a:gd name="connsiteX28" fmla="*/ 1078030 w 2611436"/>
              <a:gd name="connsiteY28" fmla="*/ 1838426 h 3339967"/>
              <a:gd name="connsiteX29" fmla="*/ 1106905 w 2611436"/>
              <a:gd name="connsiteY29" fmla="*/ 1886552 h 3339967"/>
              <a:gd name="connsiteX30" fmla="*/ 1116531 w 2611436"/>
              <a:gd name="connsiteY30" fmla="*/ 1925053 h 3339967"/>
              <a:gd name="connsiteX31" fmla="*/ 1164657 w 2611436"/>
              <a:gd name="connsiteY31" fmla="*/ 2002055 h 3339967"/>
              <a:gd name="connsiteX32" fmla="*/ 1193533 w 2611436"/>
              <a:gd name="connsiteY32" fmla="*/ 2069432 h 3339967"/>
              <a:gd name="connsiteX33" fmla="*/ 1203158 w 2611436"/>
              <a:gd name="connsiteY33" fmla="*/ 2098308 h 3339967"/>
              <a:gd name="connsiteX34" fmla="*/ 1232034 w 2611436"/>
              <a:gd name="connsiteY34" fmla="*/ 2117558 h 3339967"/>
              <a:gd name="connsiteX35" fmla="*/ 1251284 w 2611436"/>
              <a:gd name="connsiteY35" fmla="*/ 2156059 h 3339967"/>
              <a:gd name="connsiteX36" fmla="*/ 1309036 w 2611436"/>
              <a:gd name="connsiteY36" fmla="*/ 2213811 h 3339967"/>
              <a:gd name="connsiteX37" fmla="*/ 1318661 w 2611436"/>
              <a:gd name="connsiteY37" fmla="*/ 2290813 h 3339967"/>
              <a:gd name="connsiteX38" fmla="*/ 1337912 w 2611436"/>
              <a:gd name="connsiteY38" fmla="*/ 2329314 h 3339967"/>
              <a:gd name="connsiteX39" fmla="*/ 1347537 w 2611436"/>
              <a:gd name="connsiteY39" fmla="*/ 2358190 h 3339967"/>
              <a:gd name="connsiteX40" fmla="*/ 1366788 w 2611436"/>
              <a:gd name="connsiteY40" fmla="*/ 2406316 h 3339967"/>
              <a:gd name="connsiteX41" fmla="*/ 1405289 w 2611436"/>
              <a:gd name="connsiteY41" fmla="*/ 2675824 h 3339967"/>
              <a:gd name="connsiteX42" fmla="*/ 1424539 w 2611436"/>
              <a:gd name="connsiteY42" fmla="*/ 2704699 h 3339967"/>
              <a:gd name="connsiteX43" fmla="*/ 1434164 w 2611436"/>
              <a:gd name="connsiteY43" fmla="*/ 2752826 h 3339967"/>
              <a:gd name="connsiteX44" fmla="*/ 1453415 w 2611436"/>
              <a:gd name="connsiteY44" fmla="*/ 2810577 h 3339967"/>
              <a:gd name="connsiteX45" fmla="*/ 1463040 w 2611436"/>
              <a:gd name="connsiteY45" fmla="*/ 2877954 h 3339967"/>
              <a:gd name="connsiteX46" fmla="*/ 1482291 w 2611436"/>
              <a:gd name="connsiteY46" fmla="*/ 2926080 h 3339967"/>
              <a:gd name="connsiteX47" fmla="*/ 1491916 w 2611436"/>
              <a:gd name="connsiteY47" fmla="*/ 2954956 h 3339967"/>
              <a:gd name="connsiteX48" fmla="*/ 1520792 w 2611436"/>
              <a:gd name="connsiteY48" fmla="*/ 3022333 h 3339967"/>
              <a:gd name="connsiteX49" fmla="*/ 1540042 w 2611436"/>
              <a:gd name="connsiteY49" fmla="*/ 3099335 h 3339967"/>
              <a:gd name="connsiteX50" fmla="*/ 1549668 w 2611436"/>
              <a:gd name="connsiteY50" fmla="*/ 3166712 h 3339967"/>
              <a:gd name="connsiteX51" fmla="*/ 1568918 w 2611436"/>
              <a:gd name="connsiteY51" fmla="*/ 3195588 h 3339967"/>
              <a:gd name="connsiteX52" fmla="*/ 1597794 w 2611436"/>
              <a:gd name="connsiteY52" fmla="*/ 3253339 h 3339967"/>
              <a:gd name="connsiteX53" fmla="*/ 1626670 w 2611436"/>
              <a:gd name="connsiteY53" fmla="*/ 3272590 h 3339967"/>
              <a:gd name="connsiteX54" fmla="*/ 1655545 w 2611436"/>
              <a:gd name="connsiteY54" fmla="*/ 3301466 h 3339967"/>
              <a:gd name="connsiteX55" fmla="*/ 1684421 w 2611436"/>
              <a:gd name="connsiteY55" fmla="*/ 3311091 h 3339967"/>
              <a:gd name="connsiteX56" fmla="*/ 1742173 w 2611436"/>
              <a:gd name="connsiteY56" fmla="*/ 3339967 h 3339967"/>
              <a:gd name="connsiteX57" fmla="*/ 2040556 w 2611436"/>
              <a:gd name="connsiteY57" fmla="*/ 3320716 h 3339967"/>
              <a:gd name="connsiteX58" fmla="*/ 2098308 w 2611436"/>
              <a:gd name="connsiteY58" fmla="*/ 3301466 h 3339967"/>
              <a:gd name="connsiteX59" fmla="*/ 2146434 w 2611436"/>
              <a:gd name="connsiteY59" fmla="*/ 3272590 h 3339967"/>
              <a:gd name="connsiteX60" fmla="*/ 2233061 w 2611436"/>
              <a:gd name="connsiteY60" fmla="*/ 3185962 h 3339967"/>
              <a:gd name="connsiteX61" fmla="*/ 2261937 w 2611436"/>
              <a:gd name="connsiteY61" fmla="*/ 3157087 h 3339967"/>
              <a:gd name="connsiteX62" fmla="*/ 2290813 w 2611436"/>
              <a:gd name="connsiteY62" fmla="*/ 3147461 h 3339967"/>
              <a:gd name="connsiteX63" fmla="*/ 2348564 w 2611436"/>
              <a:gd name="connsiteY63" fmla="*/ 3089710 h 3339967"/>
              <a:gd name="connsiteX64" fmla="*/ 2387065 w 2611436"/>
              <a:gd name="connsiteY64" fmla="*/ 3041584 h 3339967"/>
              <a:gd name="connsiteX65" fmla="*/ 2473693 w 2611436"/>
              <a:gd name="connsiteY65" fmla="*/ 2954956 h 3339967"/>
              <a:gd name="connsiteX66" fmla="*/ 2502569 w 2611436"/>
              <a:gd name="connsiteY66" fmla="*/ 2926080 h 3339967"/>
              <a:gd name="connsiteX67" fmla="*/ 2521819 w 2611436"/>
              <a:gd name="connsiteY67" fmla="*/ 2897205 h 3339967"/>
              <a:gd name="connsiteX68" fmla="*/ 2531444 w 2611436"/>
              <a:gd name="connsiteY68" fmla="*/ 2839453 h 3339967"/>
              <a:gd name="connsiteX69" fmla="*/ 2560320 w 2611436"/>
              <a:gd name="connsiteY69" fmla="*/ 2810577 h 3339967"/>
              <a:gd name="connsiteX70" fmla="*/ 2579571 w 2611436"/>
              <a:gd name="connsiteY70" fmla="*/ 2752826 h 3339967"/>
              <a:gd name="connsiteX71" fmla="*/ 2589196 w 2611436"/>
              <a:gd name="connsiteY71" fmla="*/ 2695074 h 3339967"/>
              <a:gd name="connsiteX72" fmla="*/ 2608447 w 2611436"/>
              <a:gd name="connsiteY72" fmla="*/ 2666198 h 3339967"/>
              <a:gd name="connsiteX73" fmla="*/ 2579571 w 2611436"/>
              <a:gd name="connsiteY73" fmla="*/ 2281188 h 3339967"/>
              <a:gd name="connsiteX74" fmla="*/ 2569945 w 2611436"/>
              <a:gd name="connsiteY74" fmla="*/ 2146434 h 3339967"/>
              <a:gd name="connsiteX75" fmla="*/ 2550695 w 2611436"/>
              <a:gd name="connsiteY75" fmla="*/ 2088682 h 3339967"/>
              <a:gd name="connsiteX76" fmla="*/ 2521819 w 2611436"/>
              <a:gd name="connsiteY76" fmla="*/ 2002055 h 3339967"/>
              <a:gd name="connsiteX77" fmla="*/ 2502569 w 2611436"/>
              <a:gd name="connsiteY77" fmla="*/ 1568918 h 3339967"/>
              <a:gd name="connsiteX78" fmla="*/ 2483318 w 2611436"/>
              <a:gd name="connsiteY78" fmla="*/ 1270535 h 3339967"/>
              <a:gd name="connsiteX79" fmla="*/ 2454442 w 2611436"/>
              <a:gd name="connsiteY79" fmla="*/ 1183908 h 3339967"/>
              <a:gd name="connsiteX80" fmla="*/ 2435192 w 2611436"/>
              <a:gd name="connsiteY80" fmla="*/ 1155032 h 3339967"/>
              <a:gd name="connsiteX81" fmla="*/ 2396691 w 2611436"/>
              <a:gd name="connsiteY81" fmla="*/ 981777 h 3339967"/>
              <a:gd name="connsiteX82" fmla="*/ 2377440 w 2611436"/>
              <a:gd name="connsiteY82" fmla="*/ 952901 h 3339967"/>
              <a:gd name="connsiteX83" fmla="*/ 2367815 w 2611436"/>
              <a:gd name="connsiteY83" fmla="*/ 924026 h 3339967"/>
              <a:gd name="connsiteX84" fmla="*/ 2348564 w 2611436"/>
              <a:gd name="connsiteY84" fmla="*/ 895150 h 3339967"/>
              <a:gd name="connsiteX85" fmla="*/ 2319689 w 2611436"/>
              <a:gd name="connsiteY85" fmla="*/ 847024 h 3339967"/>
              <a:gd name="connsiteX86" fmla="*/ 2290813 w 2611436"/>
              <a:gd name="connsiteY86" fmla="*/ 789272 h 3339967"/>
              <a:gd name="connsiteX87" fmla="*/ 2290813 w 2611436"/>
              <a:gd name="connsiteY87" fmla="*/ 616017 h 3339967"/>
              <a:gd name="connsiteX88" fmla="*/ 2300438 w 2611436"/>
              <a:gd name="connsiteY88" fmla="*/ 587141 h 3339967"/>
              <a:gd name="connsiteX89" fmla="*/ 2329314 w 2611436"/>
              <a:gd name="connsiteY89" fmla="*/ 577516 h 3339967"/>
              <a:gd name="connsiteX90" fmla="*/ 2377440 w 2611436"/>
              <a:gd name="connsiteY90" fmla="*/ 529390 h 3339967"/>
              <a:gd name="connsiteX91" fmla="*/ 2406316 w 2611436"/>
              <a:gd name="connsiteY91" fmla="*/ 490889 h 3339967"/>
              <a:gd name="connsiteX92" fmla="*/ 2435192 w 2611436"/>
              <a:gd name="connsiteY92" fmla="*/ 442762 h 3339967"/>
              <a:gd name="connsiteX93" fmla="*/ 2473693 w 2611436"/>
              <a:gd name="connsiteY93" fmla="*/ 413887 h 3339967"/>
              <a:gd name="connsiteX94" fmla="*/ 2492943 w 2611436"/>
              <a:gd name="connsiteY94" fmla="*/ 375386 h 3339967"/>
              <a:gd name="connsiteX95" fmla="*/ 2521819 w 2611436"/>
              <a:gd name="connsiteY95" fmla="*/ 346510 h 3339967"/>
              <a:gd name="connsiteX96" fmla="*/ 2512194 w 2611436"/>
              <a:gd name="connsiteY96" fmla="*/ 86628 h 3339967"/>
              <a:gd name="connsiteX97" fmla="*/ 2492943 w 2611436"/>
              <a:gd name="connsiteY97" fmla="*/ 57752 h 3339967"/>
              <a:gd name="connsiteX98" fmla="*/ 2435192 w 2611436"/>
              <a:gd name="connsiteY98" fmla="*/ 38501 h 3339967"/>
              <a:gd name="connsiteX99" fmla="*/ 1857676 w 2611436"/>
              <a:gd name="connsiteY99" fmla="*/ 28876 h 3339967"/>
              <a:gd name="connsiteX100" fmla="*/ 1328287 w 2611436"/>
              <a:gd name="connsiteY100" fmla="*/ 0 h 3339967"/>
              <a:gd name="connsiteX101" fmla="*/ 1068404 w 2611436"/>
              <a:gd name="connsiteY101" fmla="*/ 19251 h 3339967"/>
              <a:gd name="connsiteX102" fmla="*/ 895150 w 2611436"/>
              <a:gd name="connsiteY102" fmla="*/ 48127 h 3339967"/>
              <a:gd name="connsiteX103" fmla="*/ 837398 w 2611436"/>
              <a:gd name="connsiteY103" fmla="*/ 67377 h 3339967"/>
              <a:gd name="connsiteX104" fmla="*/ 750771 w 2611436"/>
              <a:gd name="connsiteY104" fmla="*/ 77002 h 3339967"/>
              <a:gd name="connsiteX105" fmla="*/ 644893 w 2611436"/>
              <a:gd name="connsiteY105" fmla="*/ 105878 h 3339967"/>
              <a:gd name="connsiteX106" fmla="*/ 606392 w 2611436"/>
              <a:gd name="connsiteY106" fmla="*/ 125129 h 3339967"/>
              <a:gd name="connsiteX107" fmla="*/ 558265 w 2611436"/>
              <a:gd name="connsiteY107" fmla="*/ 134754 h 3339967"/>
              <a:gd name="connsiteX108" fmla="*/ 433137 w 2611436"/>
              <a:gd name="connsiteY108" fmla="*/ 163630 h 3339967"/>
              <a:gd name="connsiteX109" fmla="*/ 481263 w 2611436"/>
              <a:gd name="connsiteY109" fmla="*/ 144379 h 33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611436" h="3339967">
                <a:moveTo>
                  <a:pt x="481263" y="144379"/>
                </a:moveTo>
                <a:lnTo>
                  <a:pt x="481263" y="144379"/>
                </a:lnTo>
                <a:cubicBezTo>
                  <a:pt x="439554" y="160421"/>
                  <a:pt x="396105" y="172521"/>
                  <a:pt x="356135" y="192506"/>
                </a:cubicBezTo>
                <a:cubicBezTo>
                  <a:pt x="325095" y="208026"/>
                  <a:pt x="300548" y="234737"/>
                  <a:pt x="269508" y="250257"/>
                </a:cubicBezTo>
                <a:cubicBezTo>
                  <a:pt x="256674" y="256674"/>
                  <a:pt x="242683" y="261168"/>
                  <a:pt x="231007" y="269508"/>
                </a:cubicBezTo>
                <a:cubicBezTo>
                  <a:pt x="219930" y="277420"/>
                  <a:pt x="213457" y="290833"/>
                  <a:pt x="202131" y="298384"/>
                </a:cubicBezTo>
                <a:cubicBezTo>
                  <a:pt x="115309" y="356265"/>
                  <a:pt x="235252" y="251532"/>
                  <a:pt x="144379" y="327259"/>
                </a:cubicBezTo>
                <a:cubicBezTo>
                  <a:pt x="133922" y="335973"/>
                  <a:pt x="127678" y="350047"/>
                  <a:pt x="115503" y="356135"/>
                </a:cubicBezTo>
                <a:cubicBezTo>
                  <a:pt x="100870" y="363451"/>
                  <a:pt x="83419" y="362552"/>
                  <a:pt x="67377" y="365760"/>
                </a:cubicBezTo>
                <a:cubicBezTo>
                  <a:pt x="57752" y="372177"/>
                  <a:pt x="45442" y="375756"/>
                  <a:pt x="38501" y="385011"/>
                </a:cubicBezTo>
                <a:cubicBezTo>
                  <a:pt x="18452" y="411743"/>
                  <a:pt x="10131" y="441244"/>
                  <a:pt x="0" y="471638"/>
                </a:cubicBezTo>
                <a:cubicBezTo>
                  <a:pt x="837" y="486701"/>
                  <a:pt x="13223" y="731842"/>
                  <a:pt x="19251" y="770021"/>
                </a:cubicBezTo>
                <a:cubicBezTo>
                  <a:pt x="22416" y="790065"/>
                  <a:pt x="33162" y="808196"/>
                  <a:pt x="38501" y="827773"/>
                </a:cubicBezTo>
                <a:cubicBezTo>
                  <a:pt x="42806" y="843556"/>
                  <a:pt x="44918" y="859857"/>
                  <a:pt x="48127" y="875899"/>
                </a:cubicBezTo>
                <a:cubicBezTo>
                  <a:pt x="44918" y="907983"/>
                  <a:pt x="35823" y="940019"/>
                  <a:pt x="38501" y="972152"/>
                </a:cubicBezTo>
                <a:cubicBezTo>
                  <a:pt x="42316" y="1017931"/>
                  <a:pt x="46128" y="1066178"/>
                  <a:pt x="67377" y="1106906"/>
                </a:cubicBezTo>
                <a:cubicBezTo>
                  <a:pt x="120817" y="1209332"/>
                  <a:pt x="125291" y="1178477"/>
                  <a:pt x="182880" y="1203158"/>
                </a:cubicBezTo>
                <a:cubicBezTo>
                  <a:pt x="196068" y="1208810"/>
                  <a:pt x="207989" y="1217258"/>
                  <a:pt x="221381" y="1222409"/>
                </a:cubicBezTo>
                <a:cubicBezTo>
                  <a:pt x="340828" y="1268351"/>
                  <a:pt x="319525" y="1251925"/>
                  <a:pt x="481263" y="1260910"/>
                </a:cubicBezTo>
                <a:cubicBezTo>
                  <a:pt x="497305" y="1267327"/>
                  <a:pt x="512999" y="1274696"/>
                  <a:pt x="529390" y="1280160"/>
                </a:cubicBezTo>
                <a:cubicBezTo>
                  <a:pt x="541940" y="1284343"/>
                  <a:pt x="557406" y="1281720"/>
                  <a:pt x="567891" y="1289786"/>
                </a:cubicBezTo>
                <a:cubicBezTo>
                  <a:pt x="600259" y="1314684"/>
                  <a:pt x="625642" y="1347537"/>
                  <a:pt x="654518" y="1376413"/>
                </a:cubicBezTo>
                <a:lnTo>
                  <a:pt x="798897" y="1520792"/>
                </a:lnTo>
                <a:lnTo>
                  <a:pt x="885524" y="1607419"/>
                </a:lnTo>
                <a:cubicBezTo>
                  <a:pt x="901566" y="1623461"/>
                  <a:pt x="921066" y="1636669"/>
                  <a:pt x="933651" y="1655546"/>
                </a:cubicBezTo>
                <a:cubicBezTo>
                  <a:pt x="946485" y="1674796"/>
                  <a:pt x="958884" y="1694343"/>
                  <a:pt x="972152" y="1713297"/>
                </a:cubicBezTo>
                <a:cubicBezTo>
                  <a:pt x="981352" y="1726439"/>
                  <a:pt x="992130" y="1738450"/>
                  <a:pt x="1001028" y="1751798"/>
                </a:cubicBezTo>
                <a:cubicBezTo>
                  <a:pt x="1011405" y="1767364"/>
                  <a:pt x="1017474" y="1785942"/>
                  <a:pt x="1029903" y="1799925"/>
                </a:cubicBezTo>
                <a:cubicBezTo>
                  <a:pt x="1043552" y="1815280"/>
                  <a:pt x="1061988" y="1825592"/>
                  <a:pt x="1078030" y="1838426"/>
                </a:cubicBezTo>
                <a:cubicBezTo>
                  <a:pt x="1087655" y="1854468"/>
                  <a:pt x="1099307" y="1869456"/>
                  <a:pt x="1106905" y="1886552"/>
                </a:cubicBezTo>
                <a:cubicBezTo>
                  <a:pt x="1112278" y="1898641"/>
                  <a:pt x="1110615" y="1913221"/>
                  <a:pt x="1116531" y="1925053"/>
                </a:cubicBezTo>
                <a:cubicBezTo>
                  <a:pt x="1130067" y="1952126"/>
                  <a:pt x="1155086" y="1973340"/>
                  <a:pt x="1164657" y="2002055"/>
                </a:cubicBezTo>
                <a:cubicBezTo>
                  <a:pt x="1187229" y="2069774"/>
                  <a:pt x="1157851" y="1986174"/>
                  <a:pt x="1193533" y="2069432"/>
                </a:cubicBezTo>
                <a:cubicBezTo>
                  <a:pt x="1197530" y="2078758"/>
                  <a:pt x="1196820" y="2090385"/>
                  <a:pt x="1203158" y="2098308"/>
                </a:cubicBezTo>
                <a:cubicBezTo>
                  <a:pt x="1210385" y="2107341"/>
                  <a:pt x="1222409" y="2111141"/>
                  <a:pt x="1232034" y="2117558"/>
                </a:cubicBezTo>
                <a:cubicBezTo>
                  <a:pt x="1238451" y="2130392"/>
                  <a:pt x="1242321" y="2144855"/>
                  <a:pt x="1251284" y="2156059"/>
                </a:cubicBezTo>
                <a:cubicBezTo>
                  <a:pt x="1268291" y="2177318"/>
                  <a:pt x="1309036" y="2213811"/>
                  <a:pt x="1309036" y="2213811"/>
                </a:cubicBezTo>
                <a:cubicBezTo>
                  <a:pt x="1312244" y="2239478"/>
                  <a:pt x="1312387" y="2265718"/>
                  <a:pt x="1318661" y="2290813"/>
                </a:cubicBezTo>
                <a:cubicBezTo>
                  <a:pt x="1322141" y="2304733"/>
                  <a:pt x="1332260" y="2316126"/>
                  <a:pt x="1337912" y="2329314"/>
                </a:cubicBezTo>
                <a:cubicBezTo>
                  <a:pt x="1341909" y="2338640"/>
                  <a:pt x="1343974" y="2348690"/>
                  <a:pt x="1347537" y="2358190"/>
                </a:cubicBezTo>
                <a:cubicBezTo>
                  <a:pt x="1353604" y="2374368"/>
                  <a:pt x="1360371" y="2390274"/>
                  <a:pt x="1366788" y="2406316"/>
                </a:cubicBezTo>
                <a:cubicBezTo>
                  <a:pt x="1369649" y="2452089"/>
                  <a:pt x="1371067" y="2624492"/>
                  <a:pt x="1405289" y="2675824"/>
                </a:cubicBezTo>
                <a:lnTo>
                  <a:pt x="1424539" y="2704699"/>
                </a:lnTo>
                <a:cubicBezTo>
                  <a:pt x="1427747" y="2720741"/>
                  <a:pt x="1429859" y="2737042"/>
                  <a:pt x="1434164" y="2752826"/>
                </a:cubicBezTo>
                <a:cubicBezTo>
                  <a:pt x="1439503" y="2772403"/>
                  <a:pt x="1448852" y="2790805"/>
                  <a:pt x="1453415" y="2810577"/>
                </a:cubicBezTo>
                <a:cubicBezTo>
                  <a:pt x="1458516" y="2832683"/>
                  <a:pt x="1457538" y="2855944"/>
                  <a:pt x="1463040" y="2877954"/>
                </a:cubicBezTo>
                <a:cubicBezTo>
                  <a:pt x="1467231" y="2894716"/>
                  <a:pt x="1476224" y="2909902"/>
                  <a:pt x="1482291" y="2926080"/>
                </a:cubicBezTo>
                <a:cubicBezTo>
                  <a:pt x="1485854" y="2935580"/>
                  <a:pt x="1487919" y="2945630"/>
                  <a:pt x="1491916" y="2954956"/>
                </a:cubicBezTo>
                <a:cubicBezTo>
                  <a:pt x="1511638" y="3000975"/>
                  <a:pt x="1509505" y="2980946"/>
                  <a:pt x="1520792" y="3022333"/>
                </a:cubicBezTo>
                <a:cubicBezTo>
                  <a:pt x="1527753" y="3047858"/>
                  <a:pt x="1534853" y="3073392"/>
                  <a:pt x="1540042" y="3099335"/>
                </a:cubicBezTo>
                <a:cubicBezTo>
                  <a:pt x="1544491" y="3121581"/>
                  <a:pt x="1543149" y="3144982"/>
                  <a:pt x="1549668" y="3166712"/>
                </a:cubicBezTo>
                <a:cubicBezTo>
                  <a:pt x="1552992" y="3177792"/>
                  <a:pt x="1563745" y="3185241"/>
                  <a:pt x="1568918" y="3195588"/>
                </a:cubicBezTo>
                <a:cubicBezTo>
                  <a:pt x="1584575" y="3226903"/>
                  <a:pt x="1570208" y="3225754"/>
                  <a:pt x="1597794" y="3253339"/>
                </a:cubicBezTo>
                <a:cubicBezTo>
                  <a:pt x="1605974" y="3261519"/>
                  <a:pt x="1617783" y="3265184"/>
                  <a:pt x="1626670" y="3272590"/>
                </a:cubicBezTo>
                <a:cubicBezTo>
                  <a:pt x="1637127" y="3281304"/>
                  <a:pt x="1644219" y="3293915"/>
                  <a:pt x="1655545" y="3301466"/>
                </a:cubicBezTo>
                <a:cubicBezTo>
                  <a:pt x="1663987" y="3307094"/>
                  <a:pt x="1675346" y="3306554"/>
                  <a:pt x="1684421" y="3311091"/>
                </a:cubicBezTo>
                <a:cubicBezTo>
                  <a:pt x="1759065" y="3348412"/>
                  <a:pt x="1669585" y="3315769"/>
                  <a:pt x="1742173" y="3339967"/>
                </a:cubicBezTo>
                <a:cubicBezTo>
                  <a:pt x="1862519" y="3335509"/>
                  <a:pt x="1941267" y="3350502"/>
                  <a:pt x="2040556" y="3320716"/>
                </a:cubicBezTo>
                <a:cubicBezTo>
                  <a:pt x="2059992" y="3314885"/>
                  <a:pt x="2079835" y="3309863"/>
                  <a:pt x="2098308" y="3301466"/>
                </a:cubicBezTo>
                <a:cubicBezTo>
                  <a:pt x="2115339" y="3293725"/>
                  <a:pt x="2132230" y="3284765"/>
                  <a:pt x="2146434" y="3272590"/>
                </a:cubicBezTo>
                <a:cubicBezTo>
                  <a:pt x="2177439" y="3246014"/>
                  <a:pt x="2204185" y="3214838"/>
                  <a:pt x="2233061" y="3185962"/>
                </a:cubicBezTo>
                <a:cubicBezTo>
                  <a:pt x="2242686" y="3176337"/>
                  <a:pt x="2249024" y="3161392"/>
                  <a:pt x="2261937" y="3157087"/>
                </a:cubicBezTo>
                <a:lnTo>
                  <a:pt x="2290813" y="3147461"/>
                </a:lnTo>
                <a:cubicBezTo>
                  <a:pt x="2310063" y="3128211"/>
                  <a:pt x="2331557" y="3110968"/>
                  <a:pt x="2348564" y="3089710"/>
                </a:cubicBezTo>
                <a:cubicBezTo>
                  <a:pt x="2361398" y="3073668"/>
                  <a:pt x="2373246" y="3056785"/>
                  <a:pt x="2387065" y="3041584"/>
                </a:cubicBezTo>
                <a:lnTo>
                  <a:pt x="2473693" y="2954956"/>
                </a:lnTo>
                <a:cubicBezTo>
                  <a:pt x="2483318" y="2945331"/>
                  <a:pt x="2495018" y="2937406"/>
                  <a:pt x="2502569" y="2926080"/>
                </a:cubicBezTo>
                <a:lnTo>
                  <a:pt x="2521819" y="2897205"/>
                </a:lnTo>
                <a:cubicBezTo>
                  <a:pt x="2525027" y="2877954"/>
                  <a:pt x="2523518" y="2857287"/>
                  <a:pt x="2531444" y="2839453"/>
                </a:cubicBezTo>
                <a:cubicBezTo>
                  <a:pt x="2536972" y="2827014"/>
                  <a:pt x="2553709" y="2822476"/>
                  <a:pt x="2560320" y="2810577"/>
                </a:cubicBezTo>
                <a:cubicBezTo>
                  <a:pt x="2570175" y="2792839"/>
                  <a:pt x="2573154" y="2772076"/>
                  <a:pt x="2579571" y="2752826"/>
                </a:cubicBezTo>
                <a:cubicBezTo>
                  <a:pt x="2582779" y="2733575"/>
                  <a:pt x="2583024" y="2713589"/>
                  <a:pt x="2589196" y="2695074"/>
                </a:cubicBezTo>
                <a:cubicBezTo>
                  <a:pt x="2592854" y="2684099"/>
                  <a:pt x="2608097" y="2677761"/>
                  <a:pt x="2608447" y="2666198"/>
                </a:cubicBezTo>
                <a:cubicBezTo>
                  <a:pt x="2615496" y="2433567"/>
                  <a:pt x="2611672" y="2441697"/>
                  <a:pt x="2579571" y="2281188"/>
                </a:cubicBezTo>
                <a:cubicBezTo>
                  <a:pt x="2576362" y="2236270"/>
                  <a:pt x="2576625" y="2190968"/>
                  <a:pt x="2569945" y="2146434"/>
                </a:cubicBezTo>
                <a:cubicBezTo>
                  <a:pt x="2566935" y="2126367"/>
                  <a:pt x="2556526" y="2108118"/>
                  <a:pt x="2550695" y="2088682"/>
                </a:cubicBezTo>
                <a:cubicBezTo>
                  <a:pt x="2525830" y="2005795"/>
                  <a:pt x="2560415" y="2098543"/>
                  <a:pt x="2521819" y="2002055"/>
                </a:cubicBezTo>
                <a:cubicBezTo>
                  <a:pt x="2478692" y="1743293"/>
                  <a:pt x="2490776" y="1887308"/>
                  <a:pt x="2502569" y="1568918"/>
                </a:cubicBezTo>
                <a:cubicBezTo>
                  <a:pt x="2498797" y="1467088"/>
                  <a:pt x="2512999" y="1366998"/>
                  <a:pt x="2483318" y="1270535"/>
                </a:cubicBezTo>
                <a:cubicBezTo>
                  <a:pt x="2474367" y="1241443"/>
                  <a:pt x="2471325" y="1209234"/>
                  <a:pt x="2454442" y="1183908"/>
                </a:cubicBezTo>
                <a:lnTo>
                  <a:pt x="2435192" y="1155032"/>
                </a:lnTo>
                <a:cubicBezTo>
                  <a:pt x="2428225" y="1113226"/>
                  <a:pt x="2411630" y="1004184"/>
                  <a:pt x="2396691" y="981777"/>
                </a:cubicBezTo>
                <a:lnTo>
                  <a:pt x="2377440" y="952901"/>
                </a:lnTo>
                <a:cubicBezTo>
                  <a:pt x="2374232" y="943276"/>
                  <a:pt x="2372352" y="933101"/>
                  <a:pt x="2367815" y="924026"/>
                </a:cubicBezTo>
                <a:cubicBezTo>
                  <a:pt x="2362641" y="913679"/>
                  <a:pt x="2354695" y="904960"/>
                  <a:pt x="2348564" y="895150"/>
                </a:cubicBezTo>
                <a:cubicBezTo>
                  <a:pt x="2338649" y="879286"/>
                  <a:pt x="2328055" y="863757"/>
                  <a:pt x="2319689" y="847024"/>
                </a:cubicBezTo>
                <a:cubicBezTo>
                  <a:pt x="2279839" y="767323"/>
                  <a:pt x="2345980" y="872026"/>
                  <a:pt x="2290813" y="789272"/>
                </a:cubicBezTo>
                <a:cubicBezTo>
                  <a:pt x="2281353" y="694673"/>
                  <a:pt x="2274991" y="703039"/>
                  <a:pt x="2290813" y="616017"/>
                </a:cubicBezTo>
                <a:cubicBezTo>
                  <a:pt x="2292628" y="606035"/>
                  <a:pt x="2293264" y="594315"/>
                  <a:pt x="2300438" y="587141"/>
                </a:cubicBezTo>
                <a:cubicBezTo>
                  <a:pt x="2307612" y="579967"/>
                  <a:pt x="2319689" y="580724"/>
                  <a:pt x="2329314" y="577516"/>
                </a:cubicBezTo>
                <a:cubicBezTo>
                  <a:pt x="2345356" y="561474"/>
                  <a:pt x="2362368" y="546346"/>
                  <a:pt x="2377440" y="529390"/>
                </a:cubicBezTo>
                <a:cubicBezTo>
                  <a:pt x="2388098" y="517400"/>
                  <a:pt x="2397417" y="504237"/>
                  <a:pt x="2406316" y="490889"/>
                </a:cubicBezTo>
                <a:cubicBezTo>
                  <a:pt x="2416694" y="475323"/>
                  <a:pt x="2422872" y="456841"/>
                  <a:pt x="2435192" y="442762"/>
                </a:cubicBezTo>
                <a:cubicBezTo>
                  <a:pt x="2445756" y="430689"/>
                  <a:pt x="2460859" y="423512"/>
                  <a:pt x="2473693" y="413887"/>
                </a:cubicBezTo>
                <a:cubicBezTo>
                  <a:pt x="2480110" y="401053"/>
                  <a:pt x="2484603" y="387062"/>
                  <a:pt x="2492943" y="375386"/>
                </a:cubicBezTo>
                <a:cubicBezTo>
                  <a:pt x="2500855" y="364309"/>
                  <a:pt x="2520914" y="360092"/>
                  <a:pt x="2521819" y="346510"/>
                </a:cubicBezTo>
                <a:cubicBezTo>
                  <a:pt x="2527585" y="260015"/>
                  <a:pt x="2520820" y="172885"/>
                  <a:pt x="2512194" y="86628"/>
                </a:cubicBezTo>
                <a:cubicBezTo>
                  <a:pt x="2511043" y="75117"/>
                  <a:pt x="2502753" y="63883"/>
                  <a:pt x="2492943" y="57752"/>
                </a:cubicBezTo>
                <a:cubicBezTo>
                  <a:pt x="2475736" y="46997"/>
                  <a:pt x="2455463" y="39422"/>
                  <a:pt x="2435192" y="38501"/>
                </a:cubicBezTo>
                <a:cubicBezTo>
                  <a:pt x="2242859" y="29759"/>
                  <a:pt x="2050181" y="32084"/>
                  <a:pt x="1857676" y="28876"/>
                </a:cubicBezTo>
                <a:cubicBezTo>
                  <a:pt x="1690213" y="16915"/>
                  <a:pt x="1496731" y="0"/>
                  <a:pt x="1328287" y="0"/>
                </a:cubicBezTo>
                <a:cubicBezTo>
                  <a:pt x="1247668" y="0"/>
                  <a:pt x="1151039" y="10988"/>
                  <a:pt x="1068404" y="19251"/>
                </a:cubicBezTo>
                <a:cubicBezTo>
                  <a:pt x="819303" y="81525"/>
                  <a:pt x="1189346" y="-7035"/>
                  <a:pt x="895150" y="48127"/>
                </a:cubicBezTo>
                <a:cubicBezTo>
                  <a:pt x="875206" y="51867"/>
                  <a:pt x="857296" y="63398"/>
                  <a:pt x="837398" y="67377"/>
                </a:cubicBezTo>
                <a:cubicBezTo>
                  <a:pt x="808909" y="73075"/>
                  <a:pt x="779647" y="73794"/>
                  <a:pt x="750771" y="77002"/>
                </a:cubicBezTo>
                <a:cubicBezTo>
                  <a:pt x="688501" y="118516"/>
                  <a:pt x="759919" y="77121"/>
                  <a:pt x="644893" y="105878"/>
                </a:cubicBezTo>
                <a:cubicBezTo>
                  <a:pt x="630973" y="109358"/>
                  <a:pt x="620004" y="120592"/>
                  <a:pt x="606392" y="125129"/>
                </a:cubicBezTo>
                <a:cubicBezTo>
                  <a:pt x="590872" y="130302"/>
                  <a:pt x="573996" y="130260"/>
                  <a:pt x="558265" y="134754"/>
                </a:cubicBezTo>
                <a:cubicBezTo>
                  <a:pt x="442994" y="167688"/>
                  <a:pt x="509020" y="163630"/>
                  <a:pt x="433137" y="163630"/>
                </a:cubicBezTo>
                <a:lnTo>
                  <a:pt x="481263" y="144379"/>
                </a:lnTo>
                <a:close/>
              </a:path>
            </a:pathLst>
          </a:custGeom>
          <a:solidFill>
            <a:srgbClr val="00D4AA"/>
          </a:solidFill>
          <a:ln>
            <a:solidFill>
              <a:srgbClr val="00D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E8295AB-E990-4F79-8696-E30346C1B437}"/>
              </a:ext>
            </a:extLst>
          </p:cNvPr>
          <p:cNvSpPr/>
          <p:nvPr/>
        </p:nvSpPr>
        <p:spPr>
          <a:xfrm>
            <a:off x="1773821" y="5224856"/>
            <a:ext cx="1175390" cy="549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175319C1-562C-424B-A29B-7E8375225EC5}"/>
              </a:ext>
            </a:extLst>
          </p:cNvPr>
          <p:cNvSpPr/>
          <p:nvPr/>
        </p:nvSpPr>
        <p:spPr>
          <a:xfrm>
            <a:off x="6419850" y="5162550"/>
            <a:ext cx="1991783" cy="1126067"/>
          </a:xfrm>
          <a:custGeom>
            <a:avLst/>
            <a:gdLst>
              <a:gd name="connsiteX0" fmla="*/ 1991783 w 1991783"/>
              <a:gd name="connsiteY0" fmla="*/ 44450 h 1126067"/>
              <a:gd name="connsiteX1" fmla="*/ 1991783 w 1991783"/>
              <a:gd name="connsiteY1" fmla="*/ 44450 h 1126067"/>
              <a:gd name="connsiteX2" fmla="*/ 1869017 w 1991783"/>
              <a:gd name="connsiteY2" fmla="*/ 40217 h 1126067"/>
              <a:gd name="connsiteX3" fmla="*/ 1837267 w 1991783"/>
              <a:gd name="connsiteY3" fmla="*/ 42333 h 1126067"/>
              <a:gd name="connsiteX4" fmla="*/ 1735667 w 1991783"/>
              <a:gd name="connsiteY4" fmla="*/ 52917 h 1126067"/>
              <a:gd name="connsiteX5" fmla="*/ 1722967 w 1991783"/>
              <a:gd name="connsiteY5" fmla="*/ 55033 h 1126067"/>
              <a:gd name="connsiteX6" fmla="*/ 1691217 w 1991783"/>
              <a:gd name="connsiteY6" fmla="*/ 59267 h 1126067"/>
              <a:gd name="connsiteX7" fmla="*/ 1665817 w 1991783"/>
              <a:gd name="connsiteY7" fmla="*/ 61383 h 1126067"/>
              <a:gd name="connsiteX8" fmla="*/ 1606550 w 1991783"/>
              <a:gd name="connsiteY8" fmla="*/ 59267 h 1126067"/>
              <a:gd name="connsiteX9" fmla="*/ 1587500 w 1991783"/>
              <a:gd name="connsiteY9" fmla="*/ 52917 h 1126067"/>
              <a:gd name="connsiteX10" fmla="*/ 1570567 w 1991783"/>
              <a:gd name="connsiteY10" fmla="*/ 50800 h 1126067"/>
              <a:gd name="connsiteX11" fmla="*/ 1545167 w 1991783"/>
              <a:gd name="connsiteY11" fmla="*/ 44450 h 1126067"/>
              <a:gd name="connsiteX12" fmla="*/ 1511300 w 1991783"/>
              <a:gd name="connsiteY12" fmla="*/ 38100 h 1126067"/>
              <a:gd name="connsiteX13" fmla="*/ 1498600 w 1991783"/>
              <a:gd name="connsiteY13" fmla="*/ 33867 h 1126067"/>
              <a:gd name="connsiteX14" fmla="*/ 1485900 w 1991783"/>
              <a:gd name="connsiteY14" fmla="*/ 31750 h 1126067"/>
              <a:gd name="connsiteX15" fmla="*/ 1435100 w 1991783"/>
              <a:gd name="connsiteY15" fmla="*/ 25400 h 1126067"/>
              <a:gd name="connsiteX16" fmla="*/ 1386417 w 1991783"/>
              <a:gd name="connsiteY16" fmla="*/ 19050 h 1126067"/>
              <a:gd name="connsiteX17" fmla="*/ 1365250 w 1991783"/>
              <a:gd name="connsiteY17" fmla="*/ 14817 h 1126067"/>
              <a:gd name="connsiteX18" fmla="*/ 1335617 w 1991783"/>
              <a:gd name="connsiteY18" fmla="*/ 8467 h 1126067"/>
              <a:gd name="connsiteX19" fmla="*/ 1314450 w 1991783"/>
              <a:gd name="connsiteY19" fmla="*/ 2117 h 1126067"/>
              <a:gd name="connsiteX20" fmla="*/ 1244600 w 1991783"/>
              <a:gd name="connsiteY20" fmla="*/ 0 h 1126067"/>
              <a:gd name="connsiteX21" fmla="*/ 1174750 w 1991783"/>
              <a:gd name="connsiteY21" fmla="*/ 2117 h 1126067"/>
              <a:gd name="connsiteX22" fmla="*/ 1126067 w 1991783"/>
              <a:gd name="connsiteY22" fmla="*/ 8467 h 1126067"/>
              <a:gd name="connsiteX23" fmla="*/ 1030817 w 1991783"/>
              <a:gd name="connsiteY23" fmla="*/ 14817 h 1126067"/>
              <a:gd name="connsiteX24" fmla="*/ 999067 w 1991783"/>
              <a:gd name="connsiteY24" fmla="*/ 23283 h 1126067"/>
              <a:gd name="connsiteX25" fmla="*/ 973667 w 1991783"/>
              <a:gd name="connsiteY25" fmla="*/ 27517 h 1126067"/>
              <a:gd name="connsiteX26" fmla="*/ 948267 w 1991783"/>
              <a:gd name="connsiteY26" fmla="*/ 29633 h 1126067"/>
              <a:gd name="connsiteX27" fmla="*/ 863600 w 1991783"/>
              <a:gd name="connsiteY27" fmla="*/ 33867 h 1126067"/>
              <a:gd name="connsiteX28" fmla="*/ 853017 w 1991783"/>
              <a:gd name="connsiteY28" fmla="*/ 48683 h 1126067"/>
              <a:gd name="connsiteX29" fmla="*/ 861483 w 1991783"/>
              <a:gd name="connsiteY29" fmla="*/ 670983 h 1126067"/>
              <a:gd name="connsiteX30" fmla="*/ 294217 w 1991783"/>
              <a:gd name="connsiteY30" fmla="*/ 569383 h 1126067"/>
              <a:gd name="connsiteX31" fmla="*/ 188383 w 1991783"/>
              <a:gd name="connsiteY31" fmla="*/ 573617 h 1126067"/>
              <a:gd name="connsiteX32" fmla="*/ 0 w 1991783"/>
              <a:gd name="connsiteY32" fmla="*/ 1126067 h 1126067"/>
              <a:gd name="connsiteX33" fmla="*/ 1367367 w 1991783"/>
              <a:gd name="connsiteY33" fmla="*/ 1111250 h 1126067"/>
              <a:gd name="connsiteX34" fmla="*/ 1985433 w 1991783"/>
              <a:gd name="connsiteY34" fmla="*/ 609600 h 1126067"/>
              <a:gd name="connsiteX35" fmla="*/ 1991783 w 1991783"/>
              <a:gd name="connsiteY35" fmla="*/ 44450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91783" h="1126067">
                <a:moveTo>
                  <a:pt x="1991783" y="44450"/>
                </a:moveTo>
                <a:lnTo>
                  <a:pt x="1991783" y="44450"/>
                </a:lnTo>
                <a:cubicBezTo>
                  <a:pt x="1943915" y="41634"/>
                  <a:pt x="1926868" y="40217"/>
                  <a:pt x="1869017" y="40217"/>
                </a:cubicBezTo>
                <a:cubicBezTo>
                  <a:pt x="1858410" y="40217"/>
                  <a:pt x="1847850" y="41628"/>
                  <a:pt x="1837267" y="42333"/>
                </a:cubicBezTo>
                <a:cubicBezTo>
                  <a:pt x="1778694" y="51346"/>
                  <a:pt x="1836515" y="43079"/>
                  <a:pt x="1735667" y="52917"/>
                </a:cubicBezTo>
                <a:cubicBezTo>
                  <a:pt x="1731396" y="53334"/>
                  <a:pt x="1727216" y="54426"/>
                  <a:pt x="1722967" y="55033"/>
                </a:cubicBezTo>
                <a:cubicBezTo>
                  <a:pt x="1712397" y="56543"/>
                  <a:pt x="1701829" y="58088"/>
                  <a:pt x="1691217" y="59267"/>
                </a:cubicBezTo>
                <a:cubicBezTo>
                  <a:pt x="1682773" y="60205"/>
                  <a:pt x="1674284" y="60678"/>
                  <a:pt x="1665817" y="61383"/>
                </a:cubicBezTo>
                <a:cubicBezTo>
                  <a:pt x="1646061" y="60678"/>
                  <a:pt x="1626204" y="61392"/>
                  <a:pt x="1606550" y="59267"/>
                </a:cubicBezTo>
                <a:cubicBezTo>
                  <a:pt x="1599895" y="58548"/>
                  <a:pt x="1594142" y="53747"/>
                  <a:pt x="1587500" y="52917"/>
                </a:cubicBezTo>
                <a:lnTo>
                  <a:pt x="1570567" y="50800"/>
                </a:lnTo>
                <a:cubicBezTo>
                  <a:pt x="1557531" y="42110"/>
                  <a:pt x="1570185" y="49141"/>
                  <a:pt x="1545167" y="44450"/>
                </a:cubicBezTo>
                <a:cubicBezTo>
                  <a:pt x="1497258" y="35467"/>
                  <a:pt x="1568975" y="44509"/>
                  <a:pt x="1511300" y="38100"/>
                </a:cubicBezTo>
                <a:cubicBezTo>
                  <a:pt x="1507067" y="36689"/>
                  <a:pt x="1502929" y="34949"/>
                  <a:pt x="1498600" y="33867"/>
                </a:cubicBezTo>
                <a:cubicBezTo>
                  <a:pt x="1494436" y="32826"/>
                  <a:pt x="1490144" y="32387"/>
                  <a:pt x="1485900" y="31750"/>
                </a:cubicBezTo>
                <a:cubicBezTo>
                  <a:pt x="1426126" y="22784"/>
                  <a:pt x="1482627" y="31161"/>
                  <a:pt x="1435100" y="25400"/>
                </a:cubicBezTo>
                <a:cubicBezTo>
                  <a:pt x="1418854" y="23431"/>
                  <a:pt x="1402597" y="21502"/>
                  <a:pt x="1386417" y="19050"/>
                </a:cubicBezTo>
                <a:cubicBezTo>
                  <a:pt x="1379303" y="17972"/>
                  <a:pt x="1372322" y="16143"/>
                  <a:pt x="1365250" y="14817"/>
                </a:cubicBezTo>
                <a:cubicBezTo>
                  <a:pt x="1346463" y="11295"/>
                  <a:pt x="1357185" y="14349"/>
                  <a:pt x="1335617" y="8467"/>
                </a:cubicBezTo>
                <a:cubicBezTo>
                  <a:pt x="1328802" y="6608"/>
                  <a:pt x="1321264" y="2628"/>
                  <a:pt x="1314450" y="2117"/>
                </a:cubicBezTo>
                <a:cubicBezTo>
                  <a:pt x="1291221" y="375"/>
                  <a:pt x="1267883" y="706"/>
                  <a:pt x="1244600" y="0"/>
                </a:cubicBezTo>
                <a:cubicBezTo>
                  <a:pt x="1221317" y="706"/>
                  <a:pt x="1197985" y="457"/>
                  <a:pt x="1174750" y="2117"/>
                </a:cubicBezTo>
                <a:cubicBezTo>
                  <a:pt x="1158426" y="3283"/>
                  <a:pt x="1142369" y="7029"/>
                  <a:pt x="1126067" y="8467"/>
                </a:cubicBezTo>
                <a:cubicBezTo>
                  <a:pt x="1094370" y="11264"/>
                  <a:pt x="1062567" y="12700"/>
                  <a:pt x="1030817" y="14817"/>
                </a:cubicBezTo>
                <a:cubicBezTo>
                  <a:pt x="989186" y="20762"/>
                  <a:pt x="1045859" y="11584"/>
                  <a:pt x="999067" y="23283"/>
                </a:cubicBezTo>
                <a:cubicBezTo>
                  <a:pt x="990740" y="25365"/>
                  <a:pt x="982184" y="26452"/>
                  <a:pt x="973667" y="27517"/>
                </a:cubicBezTo>
                <a:cubicBezTo>
                  <a:pt x="965237" y="28571"/>
                  <a:pt x="956749" y="29144"/>
                  <a:pt x="948267" y="29633"/>
                </a:cubicBezTo>
                <a:lnTo>
                  <a:pt x="863600" y="33867"/>
                </a:lnTo>
                <a:cubicBezTo>
                  <a:pt x="848866" y="36813"/>
                  <a:pt x="853017" y="32386"/>
                  <a:pt x="853017" y="48683"/>
                </a:cubicBezTo>
                <a:lnTo>
                  <a:pt x="861483" y="670983"/>
                </a:lnTo>
                <a:lnTo>
                  <a:pt x="294217" y="569383"/>
                </a:lnTo>
                <a:lnTo>
                  <a:pt x="188383" y="573617"/>
                </a:lnTo>
                <a:lnTo>
                  <a:pt x="0" y="1126067"/>
                </a:lnTo>
                <a:lnTo>
                  <a:pt x="1367367" y="1111250"/>
                </a:lnTo>
                <a:lnTo>
                  <a:pt x="1985433" y="609600"/>
                </a:lnTo>
                <a:cubicBezTo>
                  <a:pt x="1987550" y="421217"/>
                  <a:pt x="1989666" y="232833"/>
                  <a:pt x="1991783" y="444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862DC4-A474-44D5-9BCF-3551FE0DD004}"/>
              </a:ext>
            </a:extLst>
          </p:cNvPr>
          <p:cNvSpPr/>
          <p:nvPr/>
        </p:nvSpPr>
        <p:spPr>
          <a:xfrm>
            <a:off x="7092280" y="1789344"/>
            <a:ext cx="1501864" cy="2924399"/>
          </a:xfrm>
          <a:prstGeom prst="rect">
            <a:avLst/>
          </a:prstGeom>
          <a:solidFill>
            <a:srgbClr val="9393AC"/>
          </a:solidFill>
          <a:ln>
            <a:solidFill>
              <a:srgbClr val="939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BC1C14A-155B-4E4C-9DC6-28ABE38E568D}"/>
              </a:ext>
            </a:extLst>
          </p:cNvPr>
          <p:cNvSpPr/>
          <p:nvPr/>
        </p:nvSpPr>
        <p:spPr>
          <a:xfrm>
            <a:off x="6084168" y="5193666"/>
            <a:ext cx="1175390" cy="549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4" grpId="0" animBg="1"/>
      <p:bldP spid="18" grpId="0" animBg="1"/>
      <p:bldP spid="22" grpId="0" animBg="1"/>
      <p:bldP spid="19" grpId="0" animBg="1"/>
      <p:bldP spid="19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2.4 - Message aggregation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– With </a:t>
            </a:r>
            <a:r>
              <a:rPr lang="en-US" dirty="0" err="1"/>
              <a:t>IoTUS</a:t>
            </a:r>
            <a:endParaRPr lang="en-US" dirty="0"/>
          </a:p>
        </p:txBody>
      </p:sp>
      <p:pic>
        <p:nvPicPr>
          <p:cNvPr id="9" name="Espaço Reservado para Conteúdo 14">
            <a:extLst>
              <a:ext uri="{FF2B5EF4-FFF2-40B4-BE49-F238E27FC236}">
                <a16:creationId xmlns:a16="http://schemas.microsoft.com/office/drawing/2014/main" id="{7F8546F0-7AF3-4727-9A41-0C6C4FA0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1353857"/>
            <a:ext cx="5413077" cy="48257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55BB51B-C128-4406-A8AE-2C443A2E1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3501008"/>
            <a:ext cx="248285" cy="625887"/>
          </a:xfrm>
          <a:prstGeom prst="rect">
            <a:avLst/>
          </a:prstGeom>
        </p:spPr>
      </p:pic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F091C8A9-94D6-49CB-B23A-884DE383D8F1}"/>
              </a:ext>
            </a:extLst>
          </p:cNvPr>
          <p:cNvSpPr txBox="1">
            <a:spLocks/>
          </p:cNvSpPr>
          <p:nvPr/>
        </p:nvSpPr>
        <p:spPr>
          <a:xfrm>
            <a:off x="1187802" y="1285145"/>
            <a:ext cx="4431211" cy="68623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t-BR" sz="2800" dirty="0" err="1"/>
              <a:t>Application</a:t>
            </a:r>
            <a:r>
              <a:rPr lang="pt-BR" sz="2800" dirty="0"/>
              <a:t> PB </a:t>
            </a:r>
            <a:r>
              <a:rPr lang="pt-BR" sz="2800" dirty="0" err="1"/>
              <a:t>piece</a:t>
            </a:r>
            <a:endParaRPr lang="en-US" sz="2800" dirty="0"/>
          </a:p>
        </p:txBody>
      </p:sp>
      <p:sp>
        <p:nvSpPr>
          <p:cNvPr id="19" name="Estrela: 5 Pontas 18">
            <a:extLst>
              <a:ext uri="{FF2B5EF4-FFF2-40B4-BE49-F238E27FC236}">
                <a16:creationId xmlns:a16="http://schemas.microsoft.com/office/drawing/2014/main" id="{86EC757D-6E43-46C8-BCA4-56ABDFA49AEE}"/>
              </a:ext>
            </a:extLst>
          </p:cNvPr>
          <p:cNvSpPr/>
          <p:nvPr/>
        </p:nvSpPr>
        <p:spPr>
          <a:xfrm>
            <a:off x="796085" y="1925006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F1F4B33D-5311-444E-B4F4-24E2AAAE9AF3}"/>
              </a:ext>
            </a:extLst>
          </p:cNvPr>
          <p:cNvSpPr txBox="1">
            <a:spLocks/>
          </p:cNvSpPr>
          <p:nvPr/>
        </p:nvSpPr>
        <p:spPr>
          <a:xfrm>
            <a:off x="1169426" y="1886449"/>
            <a:ext cx="3670300" cy="66107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t-BR" sz="2800" dirty="0" err="1"/>
              <a:t>Routing</a:t>
            </a:r>
            <a:r>
              <a:rPr lang="pt-BR" sz="2800" dirty="0"/>
              <a:t> </a:t>
            </a:r>
            <a:r>
              <a:rPr lang="pt-BR" sz="2800" dirty="0" err="1"/>
              <a:t>layer</a:t>
            </a:r>
            <a:r>
              <a:rPr lang="pt-BR" sz="2800" dirty="0"/>
              <a:t> </a:t>
            </a:r>
            <a:r>
              <a:rPr lang="pt-BR" sz="2800" dirty="0" err="1"/>
              <a:t>control</a:t>
            </a:r>
            <a:endParaRPr lang="en-US" sz="280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A4851C1-2449-43C6-9820-8B41F642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05" y="5553733"/>
            <a:ext cx="248285" cy="625887"/>
          </a:xfrm>
          <a:prstGeom prst="rect">
            <a:avLst/>
          </a:prstGeom>
        </p:spPr>
      </p:pic>
      <p:sp>
        <p:nvSpPr>
          <p:cNvPr id="24" name="Estrela: 5 Pontas 23">
            <a:extLst>
              <a:ext uri="{FF2B5EF4-FFF2-40B4-BE49-F238E27FC236}">
                <a16:creationId xmlns:a16="http://schemas.microsoft.com/office/drawing/2014/main" id="{BD6D2F1E-65BF-48FD-A021-8B5B48F25D49}"/>
              </a:ext>
            </a:extLst>
          </p:cNvPr>
          <p:cNvSpPr/>
          <p:nvPr/>
        </p:nvSpPr>
        <p:spPr>
          <a:xfrm>
            <a:off x="4953661" y="5364108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strela: 5 Pontas 24">
            <a:extLst>
              <a:ext uri="{FF2B5EF4-FFF2-40B4-BE49-F238E27FC236}">
                <a16:creationId xmlns:a16="http://schemas.microsoft.com/office/drawing/2014/main" id="{879FDA07-BF9A-4650-9DF1-6C5B9D5C4B0A}"/>
              </a:ext>
            </a:extLst>
          </p:cNvPr>
          <p:cNvSpPr/>
          <p:nvPr/>
        </p:nvSpPr>
        <p:spPr>
          <a:xfrm>
            <a:off x="6713924" y="3984650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B517C31-6FD3-4F71-BDE3-4F4014250C39}"/>
              </a:ext>
            </a:extLst>
          </p:cNvPr>
          <p:cNvSpPr/>
          <p:nvPr/>
        </p:nvSpPr>
        <p:spPr>
          <a:xfrm>
            <a:off x="6043659" y="3577113"/>
            <a:ext cx="400549" cy="37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B59AD26-8FD8-4F4A-818F-D8AB54994B05}"/>
              </a:ext>
            </a:extLst>
          </p:cNvPr>
          <p:cNvSpPr/>
          <p:nvPr/>
        </p:nvSpPr>
        <p:spPr>
          <a:xfrm>
            <a:off x="787253" y="1398251"/>
            <a:ext cx="400549" cy="37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9C2D749-06F8-4550-804B-FA7270F8A793}"/>
              </a:ext>
            </a:extLst>
          </p:cNvPr>
          <p:cNvSpPr/>
          <p:nvPr/>
        </p:nvSpPr>
        <p:spPr>
          <a:xfrm>
            <a:off x="6043659" y="5632577"/>
            <a:ext cx="400549" cy="37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ágono 3">
            <a:extLst>
              <a:ext uri="{FF2B5EF4-FFF2-40B4-BE49-F238E27FC236}">
                <a16:creationId xmlns:a16="http://schemas.microsoft.com/office/drawing/2014/main" id="{251F392A-FD74-45AF-8D9C-1C0E40CFB921}"/>
              </a:ext>
            </a:extLst>
          </p:cNvPr>
          <p:cNvSpPr/>
          <p:nvPr/>
        </p:nvSpPr>
        <p:spPr>
          <a:xfrm>
            <a:off x="6706801" y="3030358"/>
            <a:ext cx="468680" cy="452896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D28EAA1-7622-4DF6-A0F4-685AB5E923B3}"/>
              </a:ext>
            </a:extLst>
          </p:cNvPr>
          <p:cNvSpPr/>
          <p:nvPr/>
        </p:nvSpPr>
        <p:spPr>
          <a:xfrm>
            <a:off x="2604027" y="4214625"/>
            <a:ext cx="400549" cy="37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strela: 5 Pontas 27">
            <a:extLst>
              <a:ext uri="{FF2B5EF4-FFF2-40B4-BE49-F238E27FC236}">
                <a16:creationId xmlns:a16="http://schemas.microsoft.com/office/drawing/2014/main" id="{1A7C5FF8-D8AB-4231-8944-592BB581E07F}"/>
              </a:ext>
            </a:extLst>
          </p:cNvPr>
          <p:cNvSpPr/>
          <p:nvPr/>
        </p:nvSpPr>
        <p:spPr>
          <a:xfrm>
            <a:off x="3203848" y="4653136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ágono 28">
            <a:extLst>
              <a:ext uri="{FF2B5EF4-FFF2-40B4-BE49-F238E27FC236}">
                <a16:creationId xmlns:a16="http://schemas.microsoft.com/office/drawing/2014/main" id="{470514EC-3857-4E63-ABBE-8444CF0D3A08}"/>
              </a:ext>
            </a:extLst>
          </p:cNvPr>
          <p:cNvSpPr/>
          <p:nvPr/>
        </p:nvSpPr>
        <p:spPr>
          <a:xfrm>
            <a:off x="743080" y="2465088"/>
            <a:ext cx="468680" cy="452896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spaço Reservado para Conteúdo 3">
            <a:extLst>
              <a:ext uri="{FF2B5EF4-FFF2-40B4-BE49-F238E27FC236}">
                <a16:creationId xmlns:a16="http://schemas.microsoft.com/office/drawing/2014/main" id="{66878FD5-089A-4FC0-AA72-CE3213BDCF3D}"/>
              </a:ext>
            </a:extLst>
          </p:cNvPr>
          <p:cNvSpPr txBox="1">
            <a:spLocks/>
          </p:cNvSpPr>
          <p:nvPr/>
        </p:nvSpPr>
        <p:spPr>
          <a:xfrm>
            <a:off x="1169426" y="2436057"/>
            <a:ext cx="3670300" cy="66107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pt-BR" sz="2800" dirty="0" err="1"/>
              <a:t>Aggregated</a:t>
            </a:r>
            <a:r>
              <a:rPr lang="pt-BR" sz="2800" dirty="0"/>
              <a:t> </a:t>
            </a:r>
            <a:r>
              <a:rPr lang="pt-BR" sz="2800" dirty="0" err="1"/>
              <a:t>packet</a:t>
            </a:r>
            <a:endParaRPr lang="en-US" sz="2800" dirty="0"/>
          </a:p>
        </p:txBody>
      </p:sp>
      <p:sp>
        <p:nvSpPr>
          <p:cNvPr id="31" name="Estrela: 5 Pontas 30">
            <a:extLst>
              <a:ext uri="{FF2B5EF4-FFF2-40B4-BE49-F238E27FC236}">
                <a16:creationId xmlns:a16="http://schemas.microsoft.com/office/drawing/2014/main" id="{8AA97AEF-51FE-432B-BCFC-35ED4D6DC5E7}"/>
              </a:ext>
            </a:extLst>
          </p:cNvPr>
          <p:cNvSpPr/>
          <p:nvPr/>
        </p:nvSpPr>
        <p:spPr>
          <a:xfrm>
            <a:off x="6713924" y="6032419"/>
            <a:ext cx="379250" cy="37925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ágono 31">
            <a:extLst>
              <a:ext uri="{FF2B5EF4-FFF2-40B4-BE49-F238E27FC236}">
                <a16:creationId xmlns:a16="http://schemas.microsoft.com/office/drawing/2014/main" id="{BC104F7A-3AC0-41FF-9B5B-EF19A3AEED9C}"/>
              </a:ext>
            </a:extLst>
          </p:cNvPr>
          <p:cNvSpPr/>
          <p:nvPr/>
        </p:nvSpPr>
        <p:spPr>
          <a:xfrm>
            <a:off x="6676530" y="5100837"/>
            <a:ext cx="468680" cy="452896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repeatCount="2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62 L 0.00069 0.00162 C 3.61111E-6 -0.00324 -0.00122 -0.00787 -0.00139 -0.0125 C -0.00191 -0.02407 -0.0007 -0.01967 0.00173 -0.02662 C 0.00625 -0.03819 -0.00105 -0.02291 0.00503 -0.03495 C 0.00694 -0.04328 0.00434 -0.03565 0.0092 -0.04213 C 0.01389 -0.04838 0.00833 -0.04491 0.01441 -0.04768 C 0.01545 -0.04861 0.01649 -0.04977 0.01753 -0.05046 C 0.01857 -0.05116 0.01996 -0.05069 0.02083 -0.05185 C 0.02152 -0.05301 0.02118 -0.05486 0.02187 -0.05602 C 0.02395 -0.05949 0.02743 -0.05949 0.0302 -0.06018 C 0.03125 -0.06111 0.03211 -0.0625 0.03333 -0.06319 C 0.03541 -0.06389 0.0375 -0.06412 0.03975 -0.06458 C 0.04809 -0.06551 0.05659 -0.06643 0.06493 -0.06736 C 0.0677 -0.06852 0.06927 -0.06782 0.06927 -0.07291 C 0.06927 -0.09352 0.06875 -0.11412 0.06805 -0.13472 C 0.06805 -0.14028 0.0684 -0.14606 0.06701 -0.15162 C 0.06666 -0.15301 0.06493 -0.15231 0.06389 -0.15301 C 0.06284 -0.1537 0.06198 -0.15509 0.06076 -0.15578 C 0.05972 -0.15648 0.05868 -0.15648 0.05764 -0.15717 C 0.04948 -0.16273 0.0592 -0.15787 0.05121 -0.16134 C 0.04218 -0.16944 0.05364 -0.15972 0.04496 -0.16551 C 0.04392 -0.16643 0.04305 -0.16782 0.04184 -0.16852 C 0.0401 -0.16921 0.03836 -0.16944 0.03663 -0.16991 C 0.03541 -0.17083 0.03455 -0.17176 0.03333 -0.17268 C 0.02465 -0.17847 0.03611 -0.16875 0.02708 -0.17685 C 0.02673 -0.17824 0.02673 -0.18009 0.02604 -0.18102 C 0.02517 -0.18217 0.02378 -0.18171 0.02291 -0.18241 C 0.01475 -0.18796 0.02448 -0.1831 0.01649 -0.18657 C 0.01545 -0.1875 0.01458 -0.18866 0.01336 -0.18958 C 0.00468 -0.19537 0.01614 -0.18565 0.00711 -0.19375 C 0.00642 -0.19514 0.0059 -0.19676 0.00503 -0.19791 C 0.00416 -0.19884 0.00277 -0.19861 0.00173 -0.1993 C -0.00643 -0.20486 0.00347 -0.2 -0.00452 -0.20347 C -0.01355 -0.21157 -0.00209 -0.20185 -0.01077 -0.20764 C -0.01893 -0.21319 -0.0092 -0.20833 -0.01719 -0.21203 C -0.01823 -0.21296 -0.01927 -0.21366 -0.02032 -0.21481 C -0.02136 -0.21597 -0.02223 -0.21782 -0.02344 -0.21898 C -0.02431 -0.21967 -0.02552 -0.21991 -0.02657 -0.22037 C -0.02761 -0.22129 -0.029 -0.22176 -0.02969 -0.22315 C -0.03386 -0.23009 -0.02709 -0.22569 -0.03403 -0.2287 C -0.03507 -0.22963 -0.03629 -0.23032 -0.03716 -0.23171 C -0.03802 -0.23287 -0.0382 -0.23472 -0.03924 -0.23588 C -0.04011 -0.2368 -0.04132 -0.23657 -0.04236 -0.23727 C -0.05052 -0.24259 -0.0408 -0.23796 -0.04879 -0.24143 C -0.04983 -0.24236 -0.0507 -0.24352 -0.05191 -0.24421 C -0.05278 -0.24491 -0.05417 -0.24467 -0.05504 -0.2456 C -0.05573 -0.24676 -0.05539 -0.24861 -0.05608 -0.24977 C -0.05816 -0.25324 -0.0599 -0.25231 -0.06233 -0.25416 C -0.06355 -0.25486 -0.06459 -0.25602 -0.06563 -0.25694 C -0.06632 -0.25833 -0.06667 -0.25995 -0.06771 -0.26111 C -0.06858 -0.26203 -0.0698 -0.2618 -0.07084 -0.2625 C -0.079 -0.26782 -0.06927 -0.26319 -0.07709 -0.26666 C -0.07813 -0.26759 -0.07917 -0.26875 -0.08021 -0.26944 C -0.08907 -0.27523 -0.07761 -0.26574 -0.08664 -0.27361 C -0.0908 -0.27315 -0.09514 -0.27338 -0.09931 -0.27222 C -0.10313 -0.27129 -0.10209 -0.26875 -0.10348 -0.26528 C -0.104 -0.26389 -0.10486 -0.2625 -0.10556 -0.26111 C -0.1092 -0.22708 -0.10573 -0.26111 -0.10868 -0.18102 C -0.10886 -0.17546 -0.10938 -0.16991 -0.10973 -0.16412 C -0.12865 -0.16574 -0.1217 -0.16551 -0.13073 -0.16551 " pathEditMode="relative" ptsTypes="AAAAAAAAAAAAAAAAAAAAAAAAAAAAAAAAAAAAAAAAAAAAAAAAAAAAAAAAAAAAA">
                                      <p:cBhvr>
                                        <p:cTn id="4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0504 -0.1296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648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709 -0.070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579 L 0.00052 0.00579 C 0.00104 0.00856 0.00121 0.01134 0.00191 0.01412 C 0.00225 0.01504 0.00312 0.01574 0.0033 0.0169 C 0.00382 0.01944 0.00364 0.02245 0.00399 0.02523 C 0.00434 0.02685 0.00503 0.02824 0.00538 0.02986 C 0.00573 0.03079 0.0059 0.03171 0.00607 0.03264 C 0.0066 0.03657 0.00694 0.04051 0.00746 0.04467 C 0.00764 0.04606 0.00781 0.04768 0.00816 0.0493 C 0.0085 0.05023 0.00885 0.05139 0.00955 0.05208 C 0.01007 0.05254 0.01094 0.05254 0.01163 0.05301 C 0.01232 0.05347 0.01285 0.05463 0.01371 0.05486 C 0.01666 0.05555 0.01979 0.05532 0.02274 0.05579 C 0.02673 0.05625 0.03055 0.05694 0.03455 0.05764 C 0.0434 0.06134 0.02934 0.05486 0.03871 0.06042 C 0.03958 0.06088 0.04062 0.06088 0.04149 0.06134 C 0.0434 0.06204 0.04514 0.06342 0.04705 0.06412 C 0.04913 0.06481 0.05121 0.06528 0.0533 0.06597 C 0.05694 0.06551 0.06076 0.06574 0.06441 0.06504 C 0.06562 0.06481 0.06666 0.06366 0.06788 0.06319 C 0.06857 0.06273 0.06927 0.06273 0.06996 0.06227 C 0.07535 0.05856 0.06892 0.0618 0.07413 0.05949 C 0.07691 0.02917 0.07743 0.03403 0.07552 -0.0044 C 0.07552 -0.00556 0.07448 -0.00625 0.07413 -0.00718 C 0.07378 -0.0081 0.07396 -0.00926 0.07344 -0.00996 C 0.07222 -0.01204 0.07031 -0.01343 0.06927 -0.01551 C 0.06875 -0.01644 0.06857 -0.01759 0.06788 -0.01829 C 0.06597 -0.02107 0.06597 -0.01968 0.06371 -0.02107 C 0.06302 -0.02153 0.06232 -0.02246 0.06163 -0.02292 C 0.06094 -0.02338 0.06024 -0.02338 0.05955 -0.02384 C 0.05885 -0.02431 0.05816 -0.02523 0.05746 -0.0257 C 0.05677 -0.02616 0.05607 -0.02616 0.05538 -0.02662 C 0.05052 -0.02986 0.05625 -0.02755 0.05052 -0.0294 C 0.04982 -0.03009 0.04913 -0.03079 0.04844 -0.03125 C 0.04774 -0.03171 0.04705 -0.03195 0.04635 -0.03218 C 0.04514 -0.03287 0.0441 -0.03357 0.04288 -0.03403 C 0.04219 -0.03449 0.04149 -0.03449 0.0408 -0.03496 C 0.0401 -0.03542 0.03941 -0.03611 0.03871 -0.03681 C 0.03802 -0.03773 0.0375 -0.03912 0.03663 -0.03958 C 0.03472 -0.04097 0.03246 -0.04144 0.03038 -0.04236 C 0.02969 -0.04283 0.02899 -0.04283 0.0283 -0.04329 C 0.0276 -0.04398 0.02691 -0.04445 0.02621 -0.04514 C 0.02552 -0.04607 0.025 -0.04722 0.02413 -0.04792 C 0.02361 -0.04861 0.02274 -0.04838 0.02205 -0.04884 C 0.02135 -0.04931 0.02066 -0.05023 0.01996 -0.0507 C 0.01927 -0.05116 0.01857 -0.05116 0.01788 -0.05162 C 0.01719 -0.05208 0.01649 -0.05301 0.0158 -0.05347 C 0.0151 -0.05394 0.01441 -0.05394 0.01371 -0.0544 C 0.01302 -0.05486 0.01232 -0.05579 0.01163 -0.05625 C 0.01094 -0.05671 0.01024 -0.05695 0.00955 -0.05718 C 0.00868 -0.05787 0.00781 -0.05857 0.00677 -0.05903 C 0.00607 -0.05949 0.00538 -0.05949 0.00469 -0.05996 C 0.00399 -0.06042 0.0033 -0.06111 0.0026 -0.06181 C 0.00121 -0.06366 0.00035 -0.06667 -0.00156 -0.06736 C -0.00677 -0.06968 -0.00035 -0.06667 -0.00573 -0.07014 C -0.00643 -0.0706 -0.00712 -0.0706 -0.00781 -0.07107 C -0.00851 -0.07153 -0.0092 -0.07246 -0.0099 -0.07292 C -0.01302 -0.075 -0.01111 -0.07246 -0.01406 -0.0757 C -0.01476 -0.07662 -0.01528 -0.07778 -0.01615 -0.07847 C -0.01667 -0.07917 -0.01754 -0.07894 -0.01823 -0.0794 C -0.01893 -0.07986 -0.01962 -0.08079 -0.02031 -0.08125 C -0.02101 -0.08171 -0.0217 -0.08171 -0.0224 -0.08218 C -0.02691 -0.08519 -0.02188 -0.08264 -0.02656 -0.08681 C -0.02709 -0.0875 -0.02795 -0.08727 -0.02865 -0.08773 C -0.02934 -0.0882 -0.03004 -0.08912 -0.03073 -0.08958 C -0.03143 -0.09005 -0.03212 -0.09028 -0.03281 -0.09051 C -0.03802 -0.09306 -0.03438 -0.09167 -0.03906 -0.09329 C -0.04323 -0.09722 -0.03854 -0.09352 -0.04462 -0.09607 C -0.04549 -0.09653 -0.04636 -0.09746 -0.0474 -0.09792 C -0.04809 -0.09838 -0.04879 -0.09838 -0.04948 -0.09884 C -0.05018 -0.09931 -0.0507 -0.10023 -0.05156 -0.1007 C -0.05261 -0.10139 -0.05382 -0.10139 -0.05504 -0.10162 C -0.05573 -0.10232 -0.05643 -0.10278 -0.05712 -0.10347 C -0.05781 -0.1044 -0.05834 -0.10556 -0.0592 -0.10625 C -0.05972 -0.10671 -0.06059 -0.10671 -0.06129 -0.10718 C -0.06215 -0.10764 -0.06302 -0.10857 -0.06406 -0.10903 C -0.06476 -0.10949 -0.06545 -0.10949 -0.06615 -0.10996 C -0.06684 -0.11042 -0.06736 -0.11134 -0.06823 -0.11181 C -0.06893 -0.11227 -0.06962 -0.11227 -0.07031 -0.11273 C -0.07101 -0.1132 -0.07153 -0.11412 -0.0724 -0.11458 C -0.07309 -0.11505 -0.07379 -0.11528 -0.07448 -0.11551 C -0.07552 -0.11621 -0.07674 -0.1169 -0.07795 -0.11736 C -0.07865 -0.11783 -0.07934 -0.11783 -0.08004 -0.11829 C -0.08073 -0.11875 -0.08125 -0.11968 -0.08212 -0.12014 C -0.08281 -0.1206 -0.08351 -0.1206 -0.0842 -0.12107 C -0.08872 -0.12408 -0.08368 -0.12153 -0.08837 -0.1257 C -0.08889 -0.12616 -0.08976 -0.12616 -0.09045 -0.12662 C -0.09115 -0.12708 -0.09167 -0.12801 -0.09254 -0.12847 C -0.09323 -0.12894 -0.09393 -0.12894 -0.09462 -0.1294 C -0.09913 -0.13241 -0.0941 -0.12986 -0.09879 -0.13403 C -0.09931 -0.13449 -0.10018 -0.13449 -0.10087 -0.13496 C -0.10156 -0.13542 -0.10209 -0.13634 -0.10295 -0.13681 C -0.10365 -0.13727 -0.10434 -0.13727 -0.10504 -0.13773 C -0.11042 -0.14144 -0.104 -0.1382 -0.1092 -0.14051 C -0.1099 -0.14144 -0.11042 -0.14236 -0.11129 -0.14329 C -0.11181 -0.14398 -0.11285 -0.14421 -0.11337 -0.14514 C -0.11372 -0.14583 -0.11337 -0.14746 -0.11406 -0.14792 C -0.11493 -0.14884 -0.11632 -0.14861 -0.11754 -0.14884 C -0.12153 -0.15255 -0.12066 -0.15255 -0.12865 -0.14977 C -0.12934 -0.14954 -0.12952 -0.14792 -0.13004 -0.14699 C -0.12969 -0.14329 -0.12969 -0.13958 -0.12934 -0.13588 C -0.129 -0.13403 -0.12795 -0.13241 -0.12795 -0.13033 C -0.12778 -0.125 -0.1283 -0.11991 -0.12865 -0.11458 C -0.12882 -0.11204 -0.12934 -0.1 -0.13073 -0.09421 C -0.13108 -0.09259 -0.1316 -0.09121 -0.13212 -0.08958 C -0.13229 -0.08588 -0.13264 -0.08218 -0.13281 -0.07847 C -0.13334 -0.06621 -0.13299 -0.05371 -0.1342 -0.04144 C -0.1342 -0.04028 -0.13542 -0.03958 -0.13629 -0.03958 C -0.15243 -0.03866 -0.16858 -0.03912 -0.1849 -0.03866 C -0.18941 -0.03912 -0.1941 -0.03889 -0.19879 -0.03958 C -0.19965 -0.03982 -0.19688 -0.04051 -0.19601 -0.04051 C -0.18976 -0.04144 -0.18351 -0.0419 -0.17726 -0.04236 C -0.15851 -0.04074 -0.16511 -0.04097 -0.13559 -0.04236 C -0.13438 -0.04236 -0.13316 -0.04306 -0.13212 -0.04329 C -0.13143 -0.04398 -0.13073 -0.04468 -0.13004 -0.04514 C -0.12934 -0.0456 -0.12795 -0.04514 -0.12795 -0.04607 C -0.12743 -0.0507 -0.12813 -0.05533 -0.12865 -0.05996 C -0.12917 -0.06574 -0.12969 -0.06898 -0.13073 -0.07384 C -0.13108 -0.09421 -0.13143 -0.11458 -0.13212 -0.13496 C -0.13212 -0.1382 -0.13247 -0.14097 -0.1342 -0.14329 C -0.13472 -0.14398 -0.13542 -0.14468 -0.13629 -0.14514 C -0.13681 -0.1456 -0.13768 -0.1456 -0.13837 -0.14607 C -0.14375 -0.14977 -0.13733 -0.14653 -0.14254 -0.14884 C -0.14358 -0.14861 -0.15209 -0.14746 -0.15365 -0.14699 C -0.15486 -0.14653 -0.1559 -0.14583 -0.15712 -0.14514 C -0.15781 -0.14491 -0.15851 -0.14468 -0.1592 -0.14421 C -0.1599 -0.14375 -0.16042 -0.14283 -0.16129 -0.14236 C -0.1625 -0.1419 -0.16406 -0.1419 -0.16545 -0.14144 C -0.16754 -0.14074 -0.16962 -0.14005 -0.1717 -0.13866 C -0.17448 -0.13681 -0.17743 -0.13449 -0.18073 -0.13403 L -0.18629 -0.1331 C -0.19254 -0.12894 -0.18472 -0.13357 -0.19462 -0.13033 C -0.19549 -0.13009 -0.19636 -0.12894 -0.1974 -0.12847 C -0.20643 -0.12477 -0.19566 -0.13241 -0.2099 -0.12477 C -0.21459 -0.12222 -0.21215 -0.12315 -0.21754 -0.12199 C -0.21823 -0.1213 -0.21875 -0.1206 -0.21962 -0.12014 C -0.2224 -0.11829 -0.22118 -0.12037 -0.22379 -0.11736 C -0.22518 -0.11574 -0.22656 -0.11366 -0.22795 -0.11181 C -0.22865 -0.11088 -0.229 -0.10949 -0.23004 -0.10903 L -0.23212 -0.1081 C -0.23351 -0.10602 -0.2342 -0.10486 -0.23629 -0.10347 C -0.23681 -0.10301 -0.23768 -0.10301 -0.23837 -0.10255 C -0.23906 -0.10208 -0.23959 -0.10116 -0.24045 -0.1007 C -0.24097 -0.10023 -0.24184 -0.10023 -0.24254 -0.09977 C -0.24323 -0.09931 -0.24375 -0.09838 -0.24462 -0.09792 C -0.24514 -0.09746 -0.24601 -0.09746 -0.2467 -0.09699 C -0.2474 -0.09653 -0.24792 -0.0956 -0.24879 -0.09514 C -0.25452 -0.09144 -0.24688 -0.09769 -0.25295 -0.09236 C -0.25417 -0.08704 -0.25243 -0.09144 -0.25573 -0.08866 C -0.25903 -0.08565 -0.2566 -0.08658 -0.2592 -0.0831 C -0.25972 -0.08241 -0.26059 -0.08195 -0.26129 -0.08125 C -0.2625 -0.07639 -0.26111 -0.08033 -0.26406 -0.0757 C -0.26875 -0.06806 -0.26146 -0.07824 -0.26754 -0.07014 C -0.26771 -0.06921 -0.26771 -0.06829 -0.26823 -0.06736 C -0.27118 -0.06134 -0.26945 -0.06783 -0.2717 -0.06181 C -0.27188 -0.06088 -0.27205 -0.05996 -0.2724 -0.05903 C -0.27275 -0.0581 -0.27327 -0.05741 -0.27379 -0.05625 C -0.27396 -0.05533 -0.27413 -0.0544 -0.27448 -0.05347 C -0.27483 -0.05255 -0.27535 -0.05185 -0.27587 -0.0507 C -0.27604 -0.04977 -0.27622 -0.04884 -0.27656 -0.04792 C -0.27691 -0.04699 -0.27743 -0.0463 -0.27795 -0.04514 C -0.27813 -0.04421 -0.2783 -0.04329 -0.27865 -0.04236 C -0.27952 -0.03982 -0.28056 -0.03889 -0.28212 -0.03681 C -0.28438 -0.02778 -0.28073 -0.03982 -0.2849 -0.0331 C -0.28906 -0.02662 -0.28351 -0.02963 -0.28837 -0.02755 C -0.28924 -0.02408 -0.28906 -0.02361 -0.29115 -0.02014 C -0.2934 -0.01621 -0.29288 -0.01898 -0.29462 -0.01458 C -0.29479 -0.01366 -0.29497 -0.01273 -0.29531 -0.01181 C -0.29566 -0.01088 -0.29618 -0.01019 -0.2967 -0.00903 C -0.29688 -0.00833 -0.29705 -0.00718 -0.2974 -0.00625 C -0.29775 -0.00533 -0.29827 -0.00463 -0.29879 -0.00347 C -0.29896 -0.00278 -0.29913 -0.00162 -0.29948 -0.0007 C -0.29983 0.00023 -0.30035 0.00092 -0.30087 0.00208 C -0.30104 0.00278 -0.30122 0.00393 -0.30156 0.00486 C -0.30191 0.00579 -0.30243 0.00648 -0.30295 0.00764 C -0.30313 0.00833 -0.3033 0.00949 -0.30365 0.01042 C -0.304 0.01157 -0.30452 0.01273 -0.30504 0.01412 C -0.30521 0.0169 -0.30538 0.01967 -0.30573 0.02245 C -0.30608 0.02523 -0.30677 0.02801 -0.30712 0.03079 C -0.30747 0.03403 -0.30747 0.0375 -0.30781 0.04097 C -0.30747 0.04653 -0.30729 0.05208 -0.30712 0.05764 C -0.30452 0.13912 -0.30729 0.1081 -0.30434 0.14097 C -0.30434 0.14167 -0.30469 0.15393 -0.30573 0.15764 C -0.3059 0.15856 -0.3066 0.15926 -0.30712 0.16042 C -0.30729 0.16111 -0.30729 0.1625 -0.30781 0.16319 C -0.30834 0.16366 -0.3092 0.16366 -0.3099 0.16412 C -0.31389 0.16597 -0.31337 0.16643 -0.31823 0.1669 C -0.33212 0.16759 -0.34601 0.16805 -0.3599 0.16875 C -0.36754 0.16829 -0.37518 0.16852 -0.38281 0.16782 C -0.3842 0.16759 -0.38542 0.16643 -0.38698 0.16597 C -0.3882 0.16551 -0.38976 0.16528 -0.39115 0.16504 C -0.39358 0.16273 -0.39236 0.16319 -0.39445 0.16319 " pathEditMode="relative" ptsTypes="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0295 -0.12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2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691 -0.0613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81 L -0.00382 0.0081 C -0.00295 0.01968 -0.0026 0.02407 -0.00139 0.03495 C -0.00035 0.04306 -0.0033 0.06458 0.00625 0.06875 C 0.00868 0.06991 0.01128 0.06991 0.01389 0.0706 C 0.01719 0.07153 0.02049 0.07338 0.02396 0.07384 C 0.03021 0.075 0.03663 0.075 0.04288 0.07569 C 0.05104 0.075 0.05903 0.07477 0.06701 0.07384 C 0.0684 0.07384 0.06962 0.07292 0.07083 0.07222 C 0.07222 0.0713 0.07326 0.06991 0.07465 0.06875 C 0.07639 0.06505 0.07795 0.06319 0.07847 0.0588 C 0.07986 0.04514 0.08229 0.01829 0.08229 0.01829 C 0.08177 0.0081 0.0816 -0.00208 0.0809 -0.01227 C 0.08073 -0.01389 0.08055 -0.01597 0.07969 -0.01736 C 0.07865 -0.01852 0.07708 -0.01829 0.07587 -0.01898 C 0.07378 -0.01991 0.07153 -0.02083 0.06962 -0.02222 C 0.05885 -0.03032 0.07083 -0.02593 0.05694 -0.02917 C 0.05382 -0.03171 0.04983 -0.03542 0.0467 -0.0375 C 0.04549 -0.03843 0.04427 -0.03866 0.04288 -0.03912 C 0.03212 -0.04884 0.04583 -0.03727 0.03542 -0.04421 C 0.02552 -0.05093 0.03733 -0.04514 0.02778 -0.04931 C 0.01389 -0.06157 0.03524 -0.04352 0.01892 -0.0544 C 0.01788 -0.05509 0.01736 -0.05671 0.01632 -0.05787 C 0.01476 -0.05949 0.01319 -0.06181 0.01128 -0.06273 C 0.00885 -0.06412 0.00625 -0.06389 0.00365 -0.06458 C 0.00156 -0.0662 -0.00035 -0.06829 -0.0026 -0.06968 C -0.00625 -0.07176 -0.01406 -0.07477 -0.01406 -0.07477 C -0.01736 -0.07801 -0.02153 -0.08264 -0.02535 -0.08472 C -0.02899 -0.08681 -0.03351 -0.08681 -0.03681 -0.08981 C -0.04201 -0.09444 -0.03906 -0.09282 -0.04566 -0.09491 C -0.04688 -0.09606 -0.04809 -0.09745 -0.04948 -0.09838 C -0.0507 -0.09907 -0.05191 -0.09954 -0.0533 -0.1 C -0.0566 -0.10116 -0.06007 -0.10208 -0.06337 -0.10347 C -0.06458 -0.10393 -0.06597 -0.10417 -0.06719 -0.10509 C -0.06858 -0.10602 -0.06962 -0.10741 -0.07101 -0.10833 C -0.07222 -0.10926 -0.07361 -0.10926 -0.07483 -0.11018 C -0.08455 -0.11667 -0.07274 -0.11088 -0.08229 -0.11528 C -0.08524 -0.11898 -0.08646 -0.1213 -0.08993 -0.12361 C -0.09115 -0.12431 -0.09254 -0.12477 -0.09375 -0.12523 C -0.09549 -0.12801 -0.09653 -0.13171 -0.09879 -0.1338 C -0.1007 -0.13542 -0.10313 -0.13472 -0.10521 -0.13542 C -0.10781 -0.13634 -0.11024 -0.13773 -0.11267 -0.13889 C -0.11563 -0.13819 -0.1191 -0.13912 -0.12153 -0.13704 C -0.13038 -0.13032 -0.12656 -0.12778 -0.12917 -0.11852 C -0.12969 -0.11667 -0.1309 -0.11528 -0.13177 -0.11343 C -0.12986 -0.09792 -0.1276 -0.08241 -0.12795 -0.0662 C -0.12813 -0.0544 -0.13056 -0.04259 -0.13177 -0.03079 L -0.14826 -0.03241 C -0.15538 -0.0331 -0.16302 -0.03079 -0.16979 -0.03426 C -0.17344 -0.03588 -0.16215 -0.03704 -0.15833 -0.0375 C -0.15035 -0.03866 -0.14236 -0.03866 -0.1342 -0.03912 C -0.13299 -0.04028 -0.1316 -0.0412 -0.13056 -0.04259 C -0.12795 -0.04583 -0.12778 -0.04861 -0.12674 -0.05278 C -0.12708 -0.07639 -0.12622 -0.1 -0.12795 -0.12361 C -0.12813 -0.12546 -0.13056 -0.12454 -0.13177 -0.12523 C -0.13576 -0.12847 -0.13663 -0.13102 -0.14063 -0.1338 C -0.14184 -0.13449 -0.14306 -0.13495 -0.14445 -0.13542 C -0.14566 -0.13657 -0.14688 -0.13796 -0.14826 -0.13889 C -0.14931 -0.13958 -0.15087 -0.13958 -0.15191 -0.14051 C -0.16007 -0.14699 -0.14705 -0.14143 -0.15955 -0.1456 C -0.16545 -0.15347 -0.15781 -0.14444 -0.16719 -0.15069 C -0.16823 -0.15139 -0.16858 -0.15324 -0.16979 -0.15393 C -0.17135 -0.15509 -0.17309 -0.15509 -0.17483 -0.15579 C -0.17899 -0.16134 -0.17535 -0.15764 -0.18229 -0.16065 C -0.18455 -0.16181 -0.18663 -0.16296 -0.18872 -0.16412 C -0.18993 -0.16481 -0.19132 -0.16505 -0.19254 -0.16574 C -0.19427 -0.1669 -0.19583 -0.16829 -0.19757 -0.16921 C -0.19965 -0.17014 -0.20174 -0.17037 -0.20382 -0.17083 C -0.20556 -0.17268 -0.20712 -0.17454 -0.20903 -0.17593 C -0.21094 -0.17731 -0.21337 -0.17778 -0.21528 -0.1794 C -0.22552 -0.18773 -0.21076 -0.18264 -0.22674 -0.18611 C -0.22951 -0.18981 -0.23073 -0.19213 -0.2342 -0.19444 C -0.24479 -0.20162 -0.23108 -0.18981 -0.24184 -0.19954 C -0.2441 -0.2081 -0.24184 -0.20162 -0.24688 -0.20972 C -0.24826 -0.21181 -0.24913 -0.21458 -0.2507 -0.21643 C -0.2526 -0.21852 -0.25486 -0.21991 -0.25712 -0.22153 C -0.26181 -0.225 -0.26146 -0.22454 -0.26597 -0.22662 C -0.26684 -0.22778 -0.26736 -0.22917 -0.2684 -0.22986 C -0.2842 -0.24259 -0.2592 -0.21898 -0.27604 -0.23495 C -0.27778 -0.23657 -0.27917 -0.23912 -0.28108 -0.24005 C -0.28438 -0.24143 -0.28785 -0.2412 -0.29132 -0.24167 C -0.29219 -0.23634 -0.29254 -0.2331 -0.29497 -0.22824 C -0.29601 -0.22639 -0.29757 -0.225 -0.29879 -0.22315 C -0.30573 -0.19537 -0.29879 -0.22523 -0.3026 -0.14722 C -0.30278 -0.14537 -0.30278 -0.14306 -0.30382 -0.14213 C -0.30747 -0.13981 -0.31146 -0.13958 -0.31528 -0.13889 C -0.32031 -0.13796 -0.32535 -0.13773 -0.33056 -0.13704 C -0.37899 -0.13912 -0.35747 -0.13889 -0.39497 -0.13889 " pathEditMode="relative" ptsTypes="AAAAAAAAAAAAAAAAAAAAAAAAAAAAAAAAAAAAAAAAAAAAAAAAAAAAAAAAAAAAAAAAAAAAAAAAAAAAAAAAAAAAAAAA">
                                      <p:cBhvr>
                                        <p:cTn id="116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3" grpId="0" animBg="1"/>
      <p:bldP spid="3" grpId="1" animBg="1"/>
      <p:bldP spid="3" grpId="2" animBg="1"/>
      <p:bldP spid="16" grpId="0" animBg="1"/>
      <p:bldP spid="26" grpId="0" animBg="1"/>
      <p:bldP spid="26" grpId="1" animBg="1"/>
      <p:bldP spid="26" grpId="2" animBg="1"/>
      <p:bldP spid="4" grpId="0" animBg="1"/>
      <p:bldP spid="4" grpId="1" animBg="1"/>
      <p:bldP spid="4" grpId="2" animBg="1"/>
      <p:bldP spid="27" grpId="0" animBg="1"/>
      <p:bldP spid="27" grpId="2" animBg="1"/>
      <p:bldP spid="27" grpId="3" animBg="1"/>
      <p:bldP spid="27" grpId="4" animBg="1"/>
      <p:bldP spid="28" grpId="0" animBg="1"/>
      <p:bldP spid="28" grpId="2" animBg="1"/>
      <p:bldP spid="28" grpId="3" animBg="1"/>
      <p:bldP spid="28" grpId="4" animBg="1"/>
      <p:bldP spid="29" grpId="0" animBg="1"/>
      <p:bldP spid="30" grpId="0"/>
      <p:bldP spid="31" grpId="0" animBg="1"/>
      <p:bldP spid="31" grpId="2" animBg="1"/>
      <p:bldP spid="31" grpId="3" animBg="1"/>
      <p:bldP spid="32" grpId="0" animBg="1"/>
      <p:bldP spid="32" grpId="2" animBg="1"/>
      <p:bldP spid="32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2.4 - Message aggregation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422D92-782E-4A0F-84F5-0A8E3C7F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45431"/>
            <a:ext cx="4104456" cy="4800600"/>
          </a:xfrm>
        </p:spPr>
        <p:txBody>
          <a:bodyPr>
            <a:normAutofit/>
          </a:bodyPr>
          <a:lstStyle/>
          <a:p>
            <a:r>
              <a:rPr lang="en-US" dirty="0"/>
              <a:t>Mandatory:</a:t>
            </a:r>
          </a:p>
          <a:p>
            <a:pPr lvl="1"/>
            <a:r>
              <a:rPr lang="en-US" dirty="0" err="1"/>
              <a:t>IoTUS</a:t>
            </a:r>
            <a:r>
              <a:rPr lang="en-US" dirty="0"/>
              <a:t>-Core;</a:t>
            </a:r>
          </a:p>
          <a:p>
            <a:pPr lvl="1"/>
            <a:r>
              <a:rPr lang="en-US" dirty="0"/>
              <a:t>Task Manager;</a:t>
            </a:r>
          </a:p>
          <a:p>
            <a:pPr lvl="1"/>
            <a:r>
              <a:rPr lang="en-US" dirty="0"/>
              <a:t>Node Manager;</a:t>
            </a:r>
          </a:p>
          <a:p>
            <a:pPr lvl="1"/>
            <a:r>
              <a:rPr lang="en-US" dirty="0"/>
              <a:t>Packet Manager;</a:t>
            </a:r>
          </a:p>
          <a:p>
            <a:pPr lvl="1"/>
            <a:r>
              <a:rPr lang="en-US" dirty="0"/>
              <a:t>Network Attributes and Events Register;</a:t>
            </a:r>
          </a:p>
          <a:p>
            <a:pPr lvl="1"/>
            <a:r>
              <a:rPr lang="en-US" dirty="0"/>
              <a:t>Safe-Printer.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IoTUS</a:t>
            </a:r>
            <a:r>
              <a:rPr lang="en-US" dirty="0"/>
              <a:t> – Implemented modules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AD9A9402-44B8-45D5-8DEF-8413C3004816}"/>
              </a:ext>
            </a:extLst>
          </p:cNvPr>
          <p:cNvSpPr txBox="1">
            <a:spLocks/>
          </p:cNvSpPr>
          <p:nvPr/>
        </p:nvSpPr>
        <p:spPr>
          <a:xfrm>
            <a:off x="4788024" y="1453831"/>
            <a:ext cx="396044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Optional:</a:t>
            </a:r>
          </a:p>
          <a:p>
            <a:pPr lvl="1"/>
            <a:r>
              <a:rPr lang="en-US" dirty="0"/>
              <a:t>Piggyback Service;</a:t>
            </a:r>
          </a:p>
          <a:p>
            <a:pPr lvl="1"/>
            <a:r>
              <a:rPr lang="en-US" dirty="0"/>
              <a:t>Phase Recorder.</a:t>
            </a:r>
          </a:p>
        </p:txBody>
      </p:sp>
    </p:spTree>
    <p:extLst>
      <p:ext uri="{BB962C8B-B14F-4D97-AF65-F5344CB8AC3E}">
        <p14:creationId xmlns:p14="http://schemas.microsoft.com/office/powerpoint/2010/main" val="39827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848017-1A34-43CC-9191-46A676BE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4B47E2-9851-4C7C-AEE3-3E10F85C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7800"/>
            <a:ext cx="8034096" cy="4800600"/>
          </a:xfrm>
        </p:spPr>
        <p:txBody>
          <a:bodyPr>
            <a:normAutofit fontScale="70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IoT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Related works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Motivations</a:t>
            </a:r>
          </a:p>
          <a:p>
            <a:pPr marL="870966" lvl="1" indent="-514350">
              <a:buFont typeface="+mj-lt"/>
              <a:buAutoNum type="arabicPeriod"/>
            </a:pPr>
            <a:r>
              <a:rPr lang="pt-BR" dirty="0" err="1"/>
              <a:t>Objectives</a:t>
            </a:r>
            <a:endParaRPr lang="pt-BR" dirty="0"/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Problem description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/>
              <a:t>IoTUS</a:t>
            </a:r>
            <a:r>
              <a:rPr lang="en-US" dirty="0"/>
              <a:t> framework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Description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Example with </a:t>
            </a:r>
            <a:r>
              <a:rPr lang="en-US" dirty="0" err="1"/>
              <a:t>IoTUS</a:t>
            </a:r>
            <a:endParaRPr lang="en-US" dirty="0"/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Packet build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/>
              <a:t>Message aggregation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Methodology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Conclusions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65690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3111415-F50B-461F-AF34-CE7DB0A8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3 - Methodology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0D53B5-82D0-4ADF-9B8B-298C0D9F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Simulator used – </a:t>
            </a:r>
            <a:r>
              <a:rPr lang="en-US" dirty="0" err="1"/>
              <a:t>Cooja-ContikiOS</a:t>
            </a:r>
            <a:endParaRPr lang="en-US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6BADA9B-8C79-4F02-91C2-49CF0DAA1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935" y="1271883"/>
            <a:ext cx="6120130" cy="4996024"/>
          </a:xfrm>
        </p:spPr>
      </p:pic>
      <p:sp>
        <p:nvSpPr>
          <p:cNvPr id="5" name="Espaço Reservado para Conteúdo 10">
            <a:extLst>
              <a:ext uri="{FF2B5EF4-FFF2-40B4-BE49-F238E27FC236}">
                <a16:creationId xmlns:a16="http://schemas.microsoft.com/office/drawing/2014/main" id="{30AC46ED-373F-4717-89BD-B13BF2E1B4D7}"/>
              </a:ext>
            </a:extLst>
          </p:cNvPr>
          <p:cNvSpPr txBox="1">
            <a:spLocks/>
          </p:cNvSpPr>
          <p:nvPr/>
        </p:nvSpPr>
        <p:spPr>
          <a:xfrm>
            <a:off x="3707904" y="1412776"/>
            <a:ext cx="4896544" cy="48356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en-US" sz="2800" dirty="0"/>
              <a:t>Experimental platform designed for wireless networks;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Controlled environment and reproducible experiments;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Includes an implementation of the Rime protocol stack;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Same code for motes and simulator.</a:t>
            </a:r>
          </a:p>
        </p:txBody>
      </p:sp>
    </p:spTree>
    <p:extLst>
      <p:ext uri="{BB962C8B-B14F-4D97-AF65-F5344CB8AC3E}">
        <p14:creationId xmlns:p14="http://schemas.microsoft.com/office/powerpoint/2010/main" val="8545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28351 0.00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D21E764-7E60-4299-89CE-32CBE385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3 - Methodology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17D1577-6FF4-4A32-ACF3-DE97EAF7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mote consumption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01E07C-1707-4116-8901-548814919E7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519629"/>
            <a:ext cx="5472608" cy="32269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259BF1-B4F7-474B-8745-7BB6969DAC7A}"/>
              </a:ext>
            </a:extLst>
          </p:cNvPr>
          <p:cNvSpPr txBox="1"/>
          <p:nvPr/>
        </p:nvSpPr>
        <p:spPr>
          <a:xfrm>
            <a:off x="503548" y="528204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Radio </a:t>
            </a:r>
            <a:r>
              <a:rPr lang="pt-BR" sz="2800" dirty="0" err="1">
                <a:solidFill>
                  <a:srgbClr val="C00000"/>
                </a:solidFill>
              </a:rPr>
              <a:t>consumption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err="1">
                <a:solidFill>
                  <a:srgbClr val="C00000"/>
                </a:solidFill>
              </a:rPr>
              <a:t>can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err="1">
                <a:solidFill>
                  <a:srgbClr val="C00000"/>
                </a:solidFill>
              </a:rPr>
              <a:t>be</a:t>
            </a:r>
            <a:r>
              <a:rPr lang="pt-BR" sz="2800" dirty="0">
                <a:solidFill>
                  <a:srgbClr val="C00000"/>
                </a:solidFill>
              </a:rPr>
              <a:t> 10 times </a:t>
            </a:r>
            <a:r>
              <a:rPr lang="pt-BR" sz="2800" dirty="0" err="1">
                <a:solidFill>
                  <a:srgbClr val="C00000"/>
                </a:solidFill>
              </a:rPr>
              <a:t>higher</a:t>
            </a:r>
            <a:r>
              <a:rPr lang="pt-BR" sz="2800" dirty="0">
                <a:solidFill>
                  <a:srgbClr val="C00000"/>
                </a:solidFill>
              </a:rPr>
              <a:t>!!!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8D5112-2891-4600-912E-80D96D20EB0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230" y="2116090"/>
            <a:ext cx="3107843" cy="197634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029F4D5-A1E0-4543-9DB9-20DA9F459206}"/>
              </a:ext>
            </a:extLst>
          </p:cNvPr>
          <p:cNvSpPr/>
          <p:nvPr/>
        </p:nvSpPr>
        <p:spPr>
          <a:xfrm>
            <a:off x="3404472" y="3512502"/>
            <a:ext cx="5472608" cy="1500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FEB616F-65EA-4BAC-82D8-35ABDDFA51A3}"/>
              </a:ext>
            </a:extLst>
          </p:cNvPr>
          <p:cNvSpPr/>
          <p:nvPr/>
        </p:nvSpPr>
        <p:spPr>
          <a:xfrm>
            <a:off x="3347864" y="2924944"/>
            <a:ext cx="5472608" cy="221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48753D9-2257-4A3F-88EA-1FE9B8093C69}"/>
              </a:ext>
            </a:extLst>
          </p:cNvPr>
          <p:cNvSpPr/>
          <p:nvPr/>
        </p:nvSpPr>
        <p:spPr>
          <a:xfrm>
            <a:off x="5951651" y="2348880"/>
            <a:ext cx="2364765" cy="504056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F2A065A-79FF-4943-8AC4-96E49081DF48}"/>
              </a:ext>
            </a:extLst>
          </p:cNvPr>
          <p:cNvSpPr/>
          <p:nvPr/>
        </p:nvSpPr>
        <p:spPr>
          <a:xfrm>
            <a:off x="5940152" y="3501008"/>
            <a:ext cx="2364765" cy="28803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2FDF52E-E560-4517-813B-81600CC4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3 – </a:t>
            </a:r>
            <a:r>
              <a:rPr lang="pt-BR" dirty="0" err="1"/>
              <a:t>Methodology</a:t>
            </a:r>
            <a:r>
              <a:rPr lang="pt-BR" dirty="0"/>
              <a:t> - </a:t>
            </a:r>
            <a:r>
              <a:rPr lang="pt-BR" dirty="0" err="1"/>
              <a:t>Topologies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ACF528F-E40D-4BCD-A6BF-9695E6DD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</a:t>
            </a:r>
          </a:p>
        </p:txBody>
      </p:sp>
      <p:pic>
        <p:nvPicPr>
          <p:cNvPr id="10" name="tree">
            <a:extLst>
              <a:ext uri="{FF2B5EF4-FFF2-40B4-BE49-F238E27FC236}">
                <a16:creationId xmlns:a16="http://schemas.microsoft.com/office/drawing/2014/main" id="{5BA3677A-C810-4A7D-B648-EB1CEF07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6282847" cy="4129734"/>
          </a:xfrm>
          <a:prstGeom prst="rect">
            <a:avLst/>
          </a:prstGeom>
        </p:spPr>
      </p:pic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FD762D7E-5167-A247-ACB8-5E418F2E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296" y="1394153"/>
            <a:ext cx="3528392" cy="1826088"/>
          </a:xfrm>
        </p:spPr>
        <p:txBody>
          <a:bodyPr anchor="ctr">
            <a:normAutofit fontScale="77500" lnSpcReduction="20000"/>
          </a:bodyPr>
          <a:lstStyle/>
          <a:p>
            <a:pPr marL="402336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/>
              <a:t>Parameters: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Energy consumption;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Lifetime;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Memory.</a:t>
            </a:r>
          </a:p>
        </p:txBody>
      </p:sp>
    </p:spTree>
    <p:extLst>
      <p:ext uri="{BB962C8B-B14F-4D97-AF65-F5344CB8AC3E}">
        <p14:creationId xmlns:p14="http://schemas.microsoft.com/office/powerpoint/2010/main" val="6694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E97832B-7635-4574-A639-B3BB112B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4 - Results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59E5FF-0548-4D38-84F1-A3FDED71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269776"/>
            <a:ext cx="8892987" cy="1143000"/>
          </a:xfrm>
        </p:spPr>
        <p:txBody>
          <a:bodyPr>
            <a:normAutofit/>
          </a:bodyPr>
          <a:lstStyle/>
          <a:p>
            <a:r>
              <a:rPr lang="en-US" dirty="0"/>
              <a:t>Energy consumption 44 nodes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9CC5AE8-8967-4636-8EDE-F095D2550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930" y="1268760"/>
            <a:ext cx="6755977" cy="5158680"/>
          </a:xfr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9A3056B-DDCE-4F43-B5AE-08FD66F32D7C}"/>
              </a:ext>
            </a:extLst>
          </p:cNvPr>
          <p:cNvGrpSpPr/>
          <p:nvPr/>
        </p:nvGrpSpPr>
        <p:grpSpPr>
          <a:xfrm>
            <a:off x="5508104" y="3429000"/>
            <a:ext cx="2592288" cy="2353908"/>
            <a:chOff x="5544108" y="3104964"/>
            <a:chExt cx="2592288" cy="2353908"/>
          </a:xfrm>
        </p:grpSpPr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7F09EA29-5D0F-4C43-9E76-5FEE3BD3F161}"/>
                </a:ext>
              </a:extLst>
            </p:cNvPr>
            <p:cNvSpPr/>
            <p:nvPr/>
          </p:nvSpPr>
          <p:spPr>
            <a:xfrm rot="16200000">
              <a:off x="7024553" y="3505288"/>
              <a:ext cx="1224136" cy="423487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A119A7A-383A-4D31-A3B2-D781E02E7A70}"/>
                </a:ext>
              </a:extLst>
            </p:cNvPr>
            <p:cNvSpPr/>
            <p:nvPr/>
          </p:nvSpPr>
          <p:spPr>
            <a:xfrm>
              <a:off x="5544108" y="4135433"/>
              <a:ext cx="2592288" cy="132343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3F0336D-933C-4079-B1C2-91FE35E22BEF}"/>
                </a:ext>
              </a:extLst>
            </p:cNvPr>
            <p:cNvSpPr txBox="1"/>
            <p:nvPr/>
          </p:nvSpPr>
          <p:spPr>
            <a:xfrm>
              <a:off x="5544108" y="4208891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IoTUS</a:t>
              </a:r>
              <a:r>
                <a:rPr lang="en-US" sz="3200" dirty="0"/>
                <a:t>/Rime</a:t>
              </a:r>
              <a:endParaRPr lang="en-US" sz="4000" dirty="0"/>
            </a:p>
            <a:p>
              <a:pPr algn="ctr"/>
              <a:r>
                <a:rPr lang="en-US" sz="4000" dirty="0"/>
                <a:t>5.33%</a:t>
              </a:r>
            </a:p>
          </p:txBody>
        </p:sp>
      </p:grpSp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A8387B4B-F8D3-43A4-B338-113956569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630" y="2163181"/>
            <a:ext cx="4376869" cy="34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4236 0.0018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33073 -0.045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E97832B-7635-4574-A639-B3BB112B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4 - Results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59E5FF-0548-4D38-84F1-A3FDED71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gain &amp; lifetime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9CC5AE8-8967-4636-8EDE-F095D2550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133" y="1268760"/>
            <a:ext cx="6701572" cy="5158679"/>
          </a:xfr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9A3056B-DDCE-4F43-B5AE-08FD66F32D7C}"/>
              </a:ext>
            </a:extLst>
          </p:cNvPr>
          <p:cNvGrpSpPr/>
          <p:nvPr/>
        </p:nvGrpSpPr>
        <p:grpSpPr>
          <a:xfrm>
            <a:off x="4624536" y="2873656"/>
            <a:ext cx="2592288" cy="1323439"/>
            <a:chOff x="5544108" y="4135433"/>
            <a:chExt cx="2592288" cy="1323439"/>
          </a:xfrm>
          <a:solidFill>
            <a:srgbClr val="00B050"/>
          </a:solidFill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A119A7A-383A-4D31-A3B2-D781E02E7A70}"/>
                </a:ext>
              </a:extLst>
            </p:cNvPr>
            <p:cNvSpPr/>
            <p:nvPr/>
          </p:nvSpPr>
          <p:spPr>
            <a:xfrm>
              <a:off x="5544108" y="4135433"/>
              <a:ext cx="2592288" cy="13234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3F0336D-933C-4079-B1C2-91FE35E22BEF}"/>
                </a:ext>
              </a:extLst>
            </p:cNvPr>
            <p:cNvSpPr txBox="1"/>
            <p:nvPr/>
          </p:nvSpPr>
          <p:spPr>
            <a:xfrm>
              <a:off x="5544108" y="4189623"/>
              <a:ext cx="25922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IoTUS</a:t>
              </a:r>
              <a:r>
                <a:rPr lang="en-US" sz="3200" dirty="0"/>
                <a:t>/Rime 13%</a:t>
              </a:r>
            </a:p>
          </p:txBody>
        </p:sp>
      </p:grpSp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A8387B4B-F8D3-43A4-B338-113956569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630" y="2216806"/>
            <a:ext cx="4376868" cy="3318807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27D3AFA-ED5C-4E59-B910-E9C54BC69BBF}"/>
              </a:ext>
            </a:extLst>
          </p:cNvPr>
          <p:cNvGrpSpPr/>
          <p:nvPr/>
        </p:nvGrpSpPr>
        <p:grpSpPr>
          <a:xfrm>
            <a:off x="7250158" y="2864511"/>
            <a:ext cx="1716865" cy="1566522"/>
            <a:chOff x="6156176" y="2653518"/>
            <a:chExt cx="2683142" cy="2223539"/>
          </a:xfrm>
          <a:solidFill>
            <a:srgbClr val="00B050"/>
          </a:solidFill>
        </p:grpSpPr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86FED80F-2BFC-4BAB-B909-AF56BC20B849}"/>
                </a:ext>
              </a:extLst>
            </p:cNvPr>
            <p:cNvSpPr/>
            <p:nvPr/>
          </p:nvSpPr>
          <p:spPr>
            <a:xfrm rot="5400000">
              <a:off x="7723194" y="3760934"/>
              <a:ext cx="1800201" cy="43204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0145487-F96A-4376-A15B-B08353031C5B}"/>
                </a:ext>
              </a:extLst>
            </p:cNvPr>
            <p:cNvSpPr/>
            <p:nvPr/>
          </p:nvSpPr>
          <p:spPr>
            <a:xfrm>
              <a:off x="6156176" y="2653518"/>
              <a:ext cx="2592288" cy="1323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054E29F-E9D5-4E82-A29E-72B7D97CE25F}"/>
                </a:ext>
              </a:extLst>
            </p:cNvPr>
            <p:cNvSpPr txBox="1"/>
            <p:nvPr/>
          </p:nvSpPr>
          <p:spPr>
            <a:xfrm>
              <a:off x="6156176" y="2755033"/>
              <a:ext cx="2592288" cy="10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IoTUS</a:t>
              </a:r>
              <a:endParaRPr lang="en-US" sz="2000" dirty="0"/>
            </a:p>
            <a:p>
              <a:pPr algn="ctr"/>
              <a:r>
                <a:rPr lang="en-US" sz="2000" dirty="0"/>
                <a:t>+11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2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4236 0.0018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2674 0.00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E97832B-7635-4574-A639-B3BB112B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4 - Results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59E5FF-0548-4D38-84F1-A3FDED71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usage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9CC5AE8-8967-4636-8EDE-F095D2550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133" y="1368971"/>
            <a:ext cx="6701571" cy="4958257"/>
          </a:xfr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BDF14494-A495-4FD3-9808-50B39434EAB6}"/>
              </a:ext>
            </a:extLst>
          </p:cNvPr>
          <p:cNvSpPr/>
          <p:nvPr/>
        </p:nvSpPr>
        <p:spPr>
          <a:xfrm rot="581714">
            <a:off x="5048882" y="4190758"/>
            <a:ext cx="2207600" cy="3503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1006B83-0189-47B9-8720-6976E165EF59}"/>
              </a:ext>
            </a:extLst>
          </p:cNvPr>
          <p:cNvGrpSpPr/>
          <p:nvPr/>
        </p:nvGrpSpPr>
        <p:grpSpPr>
          <a:xfrm>
            <a:off x="3203848" y="3832075"/>
            <a:ext cx="1942648" cy="936104"/>
            <a:chOff x="5544108" y="4135433"/>
            <a:chExt cx="2592288" cy="1323439"/>
          </a:xfrm>
          <a:solidFill>
            <a:srgbClr val="00B050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F57EA0E-7EE0-4D67-B007-EF91F7BC6EB3}"/>
                </a:ext>
              </a:extLst>
            </p:cNvPr>
            <p:cNvSpPr/>
            <p:nvPr/>
          </p:nvSpPr>
          <p:spPr>
            <a:xfrm>
              <a:off x="5544108" y="4135433"/>
              <a:ext cx="2592288" cy="13234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43FD451-D65D-4236-99C3-312D05BE8CE8}"/>
                </a:ext>
              </a:extLst>
            </p:cNvPr>
            <p:cNvSpPr txBox="1"/>
            <p:nvPr/>
          </p:nvSpPr>
          <p:spPr>
            <a:xfrm>
              <a:off x="5544108" y="4200448"/>
              <a:ext cx="2592288" cy="111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IoTUS</a:t>
              </a:r>
              <a:r>
                <a:rPr lang="en-US" sz="2800" dirty="0"/>
                <a:t>/Rime</a:t>
              </a:r>
            </a:p>
            <a:p>
              <a:pPr algn="ctr"/>
              <a:r>
                <a:rPr lang="en-US" sz="2800" dirty="0"/>
                <a:t>23.63%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C03FE17-4119-404C-B545-708FA97EE7BC}"/>
              </a:ext>
            </a:extLst>
          </p:cNvPr>
          <p:cNvGrpSpPr/>
          <p:nvPr/>
        </p:nvGrpSpPr>
        <p:grpSpPr>
          <a:xfrm>
            <a:off x="2391156" y="1924416"/>
            <a:ext cx="1964820" cy="1864624"/>
            <a:chOff x="2391156" y="1924416"/>
            <a:chExt cx="2592288" cy="2563592"/>
          </a:xfrm>
          <a:solidFill>
            <a:srgbClr val="C00000"/>
          </a:solidFill>
        </p:grpSpPr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91AE296D-06FB-475B-9FE9-E0E8775A411E}"/>
                </a:ext>
              </a:extLst>
            </p:cNvPr>
            <p:cNvSpPr/>
            <p:nvPr/>
          </p:nvSpPr>
          <p:spPr>
            <a:xfrm rot="16200000">
              <a:off x="2001796" y="2478397"/>
              <a:ext cx="1540009" cy="43204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A28C6B3-CCA3-44DF-A938-A2DC203AD979}"/>
                </a:ext>
              </a:extLst>
            </p:cNvPr>
            <p:cNvGrpSpPr/>
            <p:nvPr/>
          </p:nvGrpSpPr>
          <p:grpSpPr>
            <a:xfrm>
              <a:off x="2391156" y="3164569"/>
              <a:ext cx="2592288" cy="1323439"/>
              <a:chOff x="5544108" y="4135433"/>
              <a:chExt cx="2592288" cy="1323439"/>
            </a:xfrm>
            <a:grpFill/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E8A2FF53-478C-4361-9F14-BF6EFEA3E598}"/>
                  </a:ext>
                </a:extLst>
              </p:cNvPr>
              <p:cNvSpPr/>
              <p:nvPr/>
            </p:nvSpPr>
            <p:spPr>
              <a:xfrm>
                <a:off x="5544108" y="4135433"/>
                <a:ext cx="2592288" cy="132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65FAC13-6B49-4822-8DF2-5B385A5739A4}"/>
                  </a:ext>
                </a:extLst>
              </p:cNvPr>
              <p:cNvSpPr txBox="1"/>
              <p:nvPr/>
            </p:nvSpPr>
            <p:spPr>
              <a:xfrm>
                <a:off x="5544108" y="4171863"/>
                <a:ext cx="25922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</a:rPr>
                  <a:t>IoTUS</a:t>
                </a:r>
                <a:r>
                  <a:rPr lang="en-US" sz="2800" dirty="0">
                    <a:solidFill>
                      <a:schemeClr val="bg1"/>
                    </a:solidFill>
                  </a:rPr>
                  <a:t>/Rime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118.92%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7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9000E3B-209B-4EC1-9DC2-25B516CB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AC57BD-C8F1-4A29-96F7-29A7EA4B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IoTUS</a:t>
            </a:r>
            <a:r>
              <a:rPr lang="en-US" dirty="0"/>
              <a:t> framework facilitates cross-layer data and functionality sharing;</a:t>
            </a:r>
          </a:p>
          <a:p>
            <a:pPr>
              <a:lnSpc>
                <a:spcPct val="160000"/>
              </a:lnSpc>
            </a:pPr>
            <a:r>
              <a:rPr lang="en-US" dirty="0"/>
              <a:t>It is not protocol or stack specific;</a:t>
            </a:r>
          </a:p>
          <a:p>
            <a:pPr>
              <a:lnSpc>
                <a:spcPct val="170000"/>
              </a:lnSpc>
            </a:pPr>
            <a:r>
              <a:rPr lang="en-US" dirty="0"/>
              <a:t>It has an extensible service design;</a:t>
            </a:r>
          </a:p>
          <a:p>
            <a:pPr>
              <a:lnSpc>
                <a:spcPct val="170000"/>
              </a:lnSpc>
            </a:pPr>
            <a:r>
              <a:rPr lang="en-US" dirty="0"/>
              <a:t>Increased efficiency compared to traditional stack:</a:t>
            </a:r>
          </a:p>
          <a:p>
            <a:pPr lvl="1"/>
            <a:r>
              <a:rPr lang="en-US" dirty="0"/>
              <a:t>Energy consumption;</a:t>
            </a:r>
          </a:p>
          <a:p>
            <a:pPr lvl="1"/>
            <a:r>
              <a:rPr lang="en-US" dirty="0"/>
              <a:t>Memory usage;</a:t>
            </a:r>
          </a:p>
          <a:p>
            <a:pPr lvl="1"/>
            <a:r>
              <a:rPr lang="en-US" dirty="0"/>
              <a:t>Network lifetime.</a:t>
            </a:r>
          </a:p>
        </p:txBody>
      </p:sp>
    </p:spTree>
    <p:extLst>
      <p:ext uri="{BB962C8B-B14F-4D97-AF65-F5344CB8AC3E}">
        <p14:creationId xmlns:p14="http://schemas.microsoft.com/office/powerpoint/2010/main" val="33727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2DA1D22-AFC9-48CF-8DBB-90FFB6F6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A780F9-5FC9-4EBF-BA60-F79EED2B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Implement </a:t>
            </a:r>
            <a:r>
              <a:rPr lang="en-US" sz="2800" dirty="0" err="1"/>
              <a:t>IoTUS</a:t>
            </a:r>
            <a:r>
              <a:rPr lang="en-US" sz="2800" dirty="0"/>
              <a:t> with other protocols;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Test </a:t>
            </a:r>
            <a:r>
              <a:rPr lang="en-US" sz="2800" dirty="0" err="1"/>
              <a:t>IoTUS</a:t>
            </a:r>
            <a:r>
              <a:rPr lang="en-US" sz="2800" dirty="0"/>
              <a:t> in real-world testbeds;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Evaluating latency performance;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Extend the experiments to other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1091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77FE3F-2E30-44B5-909A-A5839A1C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9776"/>
            <a:ext cx="8754176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464B1C2-2AB5-4DCC-9F28-D34B69B53887}"/>
              </a:ext>
            </a:extLst>
          </p:cNvPr>
          <p:cNvGrpSpPr/>
          <p:nvPr/>
        </p:nvGrpSpPr>
        <p:grpSpPr>
          <a:xfrm>
            <a:off x="968854" y="1357739"/>
            <a:ext cx="5785455" cy="857251"/>
            <a:chOff x="968854" y="1357739"/>
            <a:chExt cx="5785455" cy="857251"/>
          </a:xfrm>
        </p:grpSpPr>
        <p:pic>
          <p:nvPicPr>
            <p:cNvPr id="6" name="Picture 5" descr="http://www.lara.unb.br/templates/larablue/images/logo.png">
              <a:extLst>
                <a:ext uri="{FF2B5EF4-FFF2-40B4-BE49-F238E27FC236}">
                  <a16:creationId xmlns:a16="http://schemas.microsoft.com/office/drawing/2014/main" id="{559718C5-8B42-4302-9B16-826DF67B7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54" y="1357739"/>
              <a:ext cx="1428750" cy="85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DE93625-C11D-4938-A7EC-E341099851C3}"/>
                </a:ext>
              </a:extLst>
            </p:cNvPr>
            <p:cNvSpPr/>
            <p:nvPr/>
          </p:nvSpPr>
          <p:spPr>
            <a:xfrm>
              <a:off x="2397604" y="1601698"/>
              <a:ext cx="43567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Laboratory Automation and Robotics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1B3126A-5F56-4EAE-A168-E995FED9D764}"/>
              </a:ext>
            </a:extLst>
          </p:cNvPr>
          <p:cNvGrpSpPr/>
          <p:nvPr/>
        </p:nvGrpSpPr>
        <p:grpSpPr>
          <a:xfrm>
            <a:off x="1276209" y="2901243"/>
            <a:ext cx="6591582" cy="646331"/>
            <a:chOff x="1276209" y="2799640"/>
            <a:chExt cx="6591582" cy="6463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F222F3-1787-461C-AF1E-69A1D3410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209" y="2850081"/>
              <a:ext cx="761355" cy="54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534786-7028-441D-96C2-1FD61EA4088B}"/>
                </a:ext>
              </a:extLst>
            </p:cNvPr>
            <p:cNvSpPr/>
            <p:nvPr/>
          </p:nvSpPr>
          <p:spPr>
            <a:xfrm>
              <a:off x="2397604" y="2799640"/>
              <a:ext cx="54701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Graduate Program in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Electronic Systems and Automation —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33435FA-B56E-4C4F-8F07-200882BE0297}"/>
              </a:ext>
            </a:extLst>
          </p:cNvPr>
          <p:cNvGrpSpPr/>
          <p:nvPr/>
        </p:nvGrpSpPr>
        <p:grpSpPr>
          <a:xfrm>
            <a:off x="1082013" y="4221088"/>
            <a:ext cx="5938259" cy="1009650"/>
            <a:chOff x="1082013" y="3516441"/>
            <a:chExt cx="5938259" cy="100965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390AED0-434F-4A24-8524-A7CBEBFB2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13" y="3516441"/>
              <a:ext cx="1171575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3E5158A-8B42-4778-AF15-00226438056F}"/>
                </a:ext>
              </a:extLst>
            </p:cNvPr>
            <p:cNvSpPr/>
            <p:nvPr/>
          </p:nvSpPr>
          <p:spPr>
            <a:xfrm>
              <a:off x="2397604" y="3698101"/>
              <a:ext cx="4622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Coordenação de Aperfeiçoamento de</a:t>
              </a:r>
            </a:p>
            <a:p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Pessoal de Nível Superior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3F341F6-9474-4AB5-9FBD-37772F4FC20A}"/>
              </a:ext>
            </a:extLst>
          </p:cNvPr>
          <p:cNvGrpSpPr/>
          <p:nvPr/>
        </p:nvGrpSpPr>
        <p:grpSpPr>
          <a:xfrm>
            <a:off x="957444" y="2228615"/>
            <a:ext cx="7102864" cy="659003"/>
            <a:chOff x="957444" y="2163969"/>
            <a:chExt cx="7102864" cy="65900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0D358C3-AF39-402B-983E-C7613D0941C0}"/>
                </a:ext>
              </a:extLst>
            </p:cNvPr>
            <p:cNvSpPr/>
            <p:nvPr/>
          </p:nvSpPr>
          <p:spPr>
            <a:xfrm>
              <a:off x="2397604" y="2308804"/>
              <a:ext cx="56627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Research Group  in Advanced Wireless Networks</a:t>
              </a:r>
              <a:endParaRPr lang="pt-BR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0" descr="Wireless Network Research &#10;Group">
              <a:extLst>
                <a:ext uri="{FF2B5EF4-FFF2-40B4-BE49-F238E27FC236}">
                  <a16:creationId xmlns:a16="http://schemas.microsoft.com/office/drawing/2014/main" id="{AEB71A12-AA80-468E-9472-875C6F447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44" y="2163969"/>
              <a:ext cx="1384484" cy="659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50B403C9-D717-4652-BF98-AC997234268A}"/>
              </a:ext>
            </a:extLst>
          </p:cNvPr>
          <p:cNvGrpSpPr/>
          <p:nvPr/>
        </p:nvGrpSpPr>
        <p:grpSpPr>
          <a:xfrm>
            <a:off x="1096300" y="5302949"/>
            <a:ext cx="7436140" cy="646331"/>
            <a:chOff x="1096300" y="5230941"/>
            <a:chExt cx="7436140" cy="64633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8DCCDFD-29B8-4A8C-AA33-0A31C111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6300" y="5329316"/>
              <a:ext cx="1143000" cy="449580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E5B7B05-41E0-4063-942E-D7D35E91BEAA}"/>
                </a:ext>
              </a:extLst>
            </p:cNvPr>
            <p:cNvSpPr/>
            <p:nvPr/>
          </p:nvSpPr>
          <p:spPr>
            <a:xfrm>
              <a:off x="2397604" y="5230941"/>
              <a:ext cx="61348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INTERNETWORKING RESEARCH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GROUP — UCSC</a:t>
              </a:r>
              <a:endParaRPr lang="pt-B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tângulo 10">
            <a:extLst>
              <a:ext uri="{FF2B5EF4-FFF2-40B4-BE49-F238E27FC236}">
                <a16:creationId xmlns:a16="http://schemas.microsoft.com/office/drawing/2014/main" id="{E5E17BC5-AF11-DA44-AD93-D26372E6B343}"/>
              </a:ext>
            </a:extLst>
          </p:cNvPr>
          <p:cNvSpPr/>
          <p:nvPr/>
        </p:nvSpPr>
        <p:spPr>
          <a:xfrm>
            <a:off x="2397604" y="3801444"/>
            <a:ext cx="462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de Brasília</a:t>
            </a:r>
          </a:p>
        </p:txBody>
      </p:sp>
      <p:pic>
        <p:nvPicPr>
          <p:cNvPr id="26" name="Picture 2" descr="D:\UNB\TG1\Logo_unb.png">
            <a:extLst>
              <a:ext uri="{FF2B5EF4-FFF2-40B4-BE49-F238E27FC236}">
                <a16:creationId xmlns:a16="http://schemas.microsoft.com/office/drawing/2014/main" id="{84DC1B4F-6EC9-6F44-8ACD-E56C8899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42" y="3629482"/>
            <a:ext cx="807236" cy="5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65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E40D5CE-07A4-4300-8605-3111319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3D3ACBC3-6B7A-5E46-AE68-A4423F2988CD}"/>
              </a:ext>
            </a:extLst>
          </p:cNvPr>
          <p:cNvSpPr txBox="1">
            <a:spLocks/>
          </p:cNvSpPr>
          <p:nvPr/>
        </p:nvSpPr>
        <p:spPr>
          <a:xfrm>
            <a:off x="691184" y="2420888"/>
            <a:ext cx="7730831" cy="26833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pt-BR" sz="2000" dirty="0"/>
              <a:t>Vinícius G. Guimarães - </a:t>
            </a:r>
            <a:r>
              <a:rPr lang="pt-BR" sz="2000" dirty="0" err="1"/>
              <a:t>vinicius_galvao@msn.com</a:t>
            </a:r>
            <a:endParaRPr lang="pt-BR" sz="2000" dirty="0"/>
          </a:p>
          <a:p>
            <a:pPr marL="82296" indent="0" algn="ctr">
              <a:buNone/>
            </a:pPr>
            <a:r>
              <a:rPr lang="pt-BR" sz="2000" b="1" dirty="0"/>
              <a:t>Adolfo Bauchspiess – </a:t>
            </a:r>
            <a:r>
              <a:rPr lang="pt-BR" sz="2000" b="1" dirty="0" err="1"/>
              <a:t>adolfobs@ene.unb.br</a:t>
            </a:r>
            <a:endParaRPr lang="pt-BR" sz="2000" dirty="0"/>
          </a:p>
          <a:p>
            <a:pPr marL="82296" indent="0" algn="ctr">
              <a:buNone/>
            </a:pPr>
            <a:r>
              <a:rPr lang="pt-BR" sz="2000" dirty="0"/>
              <a:t>Renato M. de Moraes - </a:t>
            </a:r>
            <a:r>
              <a:rPr lang="pt-BR" sz="2000" dirty="0" err="1"/>
              <a:t>renatomdm@cin.ufpe.br</a:t>
            </a:r>
            <a:endParaRPr lang="pt-BR" sz="2000" dirty="0"/>
          </a:p>
          <a:p>
            <a:pPr marL="82296" indent="0" algn="ctr">
              <a:buNone/>
            </a:pPr>
            <a:r>
              <a:rPr lang="pt-BR" sz="2000" dirty="0"/>
              <a:t>Katia </a:t>
            </a:r>
            <a:r>
              <a:rPr lang="pt-BR" sz="2000" dirty="0" err="1"/>
              <a:t>Obraczka</a:t>
            </a:r>
            <a:r>
              <a:rPr lang="pt-BR" sz="2000" dirty="0"/>
              <a:t> - </a:t>
            </a:r>
            <a:r>
              <a:rPr lang="pt-BR" sz="2000" dirty="0" err="1"/>
              <a:t>katia@soe.ucsc.edu</a:t>
            </a:r>
            <a:endParaRPr lang="pt-BR" sz="2000" dirty="0"/>
          </a:p>
          <a:p>
            <a:pPr marL="82296" indent="0" algn="ctr">
              <a:buNone/>
            </a:pPr>
            <a:endParaRPr lang="pt-BR" sz="2000" dirty="0"/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195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F124DC01-EB3C-4877-92FB-14445F7D203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506" y="1498871"/>
            <a:ext cx="6054830" cy="457345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579B70E-0574-445F-B924-9ACDF97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of Things (IoT)</a:t>
            </a:r>
          </a:p>
        </p:txBody>
      </p:sp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8124ACDE-39A1-4870-B9C3-72942A23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1.1 - IoT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337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Extra</a:t>
            </a:r>
            <a:endParaRPr lang="pt-BR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modules</a:t>
            </a:r>
          </a:p>
        </p:txBody>
      </p:sp>
      <p:pic>
        <p:nvPicPr>
          <p:cNvPr id="7" name="Espaço Reservado para Conteúdo 14">
            <a:extLst>
              <a:ext uri="{FF2B5EF4-FFF2-40B4-BE49-F238E27FC236}">
                <a16:creationId xmlns:a16="http://schemas.microsoft.com/office/drawing/2014/main" id="{5F211298-B678-407A-820E-2101819A7FD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2204864"/>
            <a:ext cx="4032448" cy="33756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FB18B30-3347-4509-AB0C-A4EC0F34DC6E}"/>
              </a:ext>
            </a:extLst>
          </p:cNvPr>
          <p:cNvSpPr txBox="1"/>
          <p:nvPr/>
        </p:nvSpPr>
        <p:spPr>
          <a:xfrm>
            <a:off x="3080436" y="151643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Nodes Manager</a:t>
            </a:r>
          </a:p>
        </p:txBody>
      </p:sp>
    </p:spTree>
    <p:extLst>
      <p:ext uri="{BB962C8B-B14F-4D97-AF65-F5344CB8AC3E}">
        <p14:creationId xmlns:p14="http://schemas.microsoft.com/office/powerpoint/2010/main" val="32860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5549DA1-E089-4E32-A179-2B3B3E16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Extra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C3E8B2-D9A0-469D-AEFD-477DC00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scenario comparison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5B71A0-E96E-479A-AD52-C8749549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13" y="1196752"/>
            <a:ext cx="8591774" cy="43199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9CEF020-989E-4F05-BA6D-8D35AA92F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5639357"/>
            <a:ext cx="5210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52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5549DA1-E089-4E32-A179-2B3B3E16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Extra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C3E8B2-D9A0-469D-AEFD-477DC00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scenario comparison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5B71A0-E96E-479A-AD52-C8749549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13" y="1268760"/>
            <a:ext cx="8591774" cy="42838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8C79CD-59FB-4DE7-ABAD-A63F9128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5639357"/>
            <a:ext cx="5210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5549DA1-E089-4E32-A179-2B3B3E16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Extra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C3E8B2-D9A0-469D-AEFD-477DC00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scenario comparison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5B71A0-E96E-479A-AD52-C8749549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13" y="1246980"/>
            <a:ext cx="8591774" cy="42638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2E1E92-7CEB-4ADD-8C16-CFBDC1A2E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5639357"/>
            <a:ext cx="5210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0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E9CD3EE-77C9-4C73-B16E-C7787587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Extra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F0C9E1B-557C-46B2-9D8A-D25A7399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consumption equation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B8FECEF-2C5B-4E37-9216-D1D9B48D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6920"/>
            <a:ext cx="6475794" cy="2330152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0F7F2CE-D497-46C4-B272-D7C1E349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96208"/>
            <a:ext cx="6912768" cy="497832"/>
          </a:xfrm>
          <a:prstGeom prst="rect">
            <a:avLst/>
          </a:prstGeom>
        </p:spPr>
      </p:pic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78F0B83D-A4E9-42D7-984F-AF18B86E7DA6}"/>
              </a:ext>
            </a:extLst>
          </p:cNvPr>
          <p:cNvSpPr txBox="1">
            <a:spLocks/>
          </p:cNvSpPr>
          <p:nvPr/>
        </p:nvSpPr>
        <p:spPr>
          <a:xfrm>
            <a:off x="971600" y="5238328"/>
            <a:ext cx="324036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/>
              <a:t>Simulation tools: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Powertrace</a:t>
            </a:r>
            <a:r>
              <a:rPr lang="en-US" dirty="0"/>
              <a:t>;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PowerTracker</a:t>
            </a:r>
            <a:r>
              <a:rPr lang="en-US" dirty="0"/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F92A59-15E7-46AE-AC22-D39521BDA7E6}"/>
              </a:ext>
            </a:extLst>
          </p:cNvPr>
          <p:cNvSpPr/>
          <p:nvPr/>
        </p:nvSpPr>
        <p:spPr>
          <a:xfrm>
            <a:off x="1043608" y="47940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where State represents the Sleep, Idle, Tx, and Rx states.</a:t>
            </a:r>
          </a:p>
        </p:txBody>
      </p:sp>
    </p:spTree>
    <p:extLst>
      <p:ext uri="{BB962C8B-B14F-4D97-AF65-F5344CB8AC3E}">
        <p14:creationId xmlns:p14="http://schemas.microsoft.com/office/powerpoint/2010/main" val="27911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4C3C625-8EDF-4B03-98D5-7AEAC3D5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Extra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C925DB-8C7E-4B90-80BF-5968CB6B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lifetime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9FA22D86-75EF-4DF0-A814-B51C4DC8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47800"/>
            <a:ext cx="7776864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Time until any of the nodes’ battery depletes;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 was considered a battery of 2000mAh: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A1C9D0-C748-48E0-AB94-5E779E73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2780928"/>
            <a:ext cx="6768752" cy="15575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229BE6-3C88-4D98-9E25-CFE5CFCC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40" y="4509120"/>
            <a:ext cx="6739136" cy="103544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2F23EEF-6C1C-4642-84AD-FE48BE1787BF}"/>
              </a:ext>
            </a:extLst>
          </p:cNvPr>
          <p:cNvSpPr/>
          <p:nvPr/>
        </p:nvSpPr>
        <p:spPr>
          <a:xfrm>
            <a:off x="1259632" y="5434815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where </a:t>
            </a:r>
            <a:r>
              <a:rPr lang="en-US" sz="2400" i="1" dirty="0" err="1"/>
              <a:t>Node</a:t>
            </a:r>
            <a:r>
              <a:rPr lang="en-US" sz="2400" i="1" baseline="-25000" dirty="0" err="1"/>
              <a:t>Power</a:t>
            </a:r>
            <a:r>
              <a:rPr lang="en-US" sz="2400" dirty="0"/>
              <a:t> represents the average power consumption.</a:t>
            </a:r>
          </a:p>
        </p:txBody>
      </p:sp>
    </p:spTree>
    <p:extLst>
      <p:ext uri="{BB962C8B-B14F-4D97-AF65-F5344CB8AC3E}">
        <p14:creationId xmlns:p14="http://schemas.microsoft.com/office/powerpoint/2010/main" val="28624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C1594D6-4D4C-417E-8717-92155431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1.1 - IoT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4D9BED3-F2BF-4D7F-B740-7128E2D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9776"/>
            <a:ext cx="8754176" cy="1143000"/>
          </a:xfrm>
        </p:spPr>
        <p:txBody>
          <a:bodyPr/>
          <a:lstStyle/>
          <a:p>
            <a:r>
              <a:rPr lang="en-US" dirty="0"/>
              <a:t>IoT communication versatility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838824-5CA7-4D59-BCCB-1C21412D6F9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02" y="4405125"/>
            <a:ext cx="1775725" cy="1580396"/>
          </a:xfrm>
          <a:prstGeom prst="rect">
            <a:avLst/>
          </a:prstGeom>
        </p:spPr>
      </p:pic>
      <p:pic>
        <p:nvPicPr>
          <p:cNvPr id="9" name="Imagem 8" descr="Uma imagem contendo equipamentos eletrônicos, circuito&#10;&#10;Descrição gerada automaticamente">
            <a:extLst>
              <a:ext uri="{FF2B5EF4-FFF2-40B4-BE49-F238E27FC236}">
                <a16:creationId xmlns:a16="http://schemas.microsoft.com/office/drawing/2014/main" id="{41E3B274-CE13-4795-AD9B-E654575148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17" y="1588738"/>
            <a:ext cx="2049088" cy="2049088"/>
          </a:xfrm>
          <a:prstGeom prst="rect">
            <a:avLst/>
          </a:prstGeom>
        </p:spPr>
      </p:pic>
      <p:pic>
        <p:nvPicPr>
          <p:cNvPr id="17" name="Imagem 16" descr="Uma imagem contendo equipamentos eletrônicos, circuito&#10;&#10;Descrição gerada automaticamente">
            <a:extLst>
              <a:ext uri="{FF2B5EF4-FFF2-40B4-BE49-F238E27FC236}">
                <a16:creationId xmlns:a16="http://schemas.microsoft.com/office/drawing/2014/main" id="{3A9EE265-2080-457B-8FFE-02C136E5E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32" y="1907471"/>
            <a:ext cx="2197922" cy="141162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FE13AE-09A4-4056-8588-EB05B9FBE2C7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512" y="4080496"/>
            <a:ext cx="2477393" cy="2229654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EB1A85F7-E87D-4F7B-BEB0-C3CF18EB5F12}"/>
              </a:ext>
            </a:extLst>
          </p:cNvPr>
          <p:cNvGrpSpPr/>
          <p:nvPr/>
        </p:nvGrpSpPr>
        <p:grpSpPr>
          <a:xfrm>
            <a:off x="7406387" y="1512960"/>
            <a:ext cx="1460951" cy="2200645"/>
            <a:chOff x="7504469" y="1454444"/>
            <a:chExt cx="1460951" cy="220064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97F749D-1397-427D-B3ED-E19B194B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3444" y="2512089"/>
              <a:ext cx="1143000" cy="11430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6151BB4D-B078-420D-A066-0FCA6B5DF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04469" y="1454444"/>
              <a:ext cx="1460951" cy="1460951"/>
            </a:xfrm>
            <a:prstGeom prst="rect">
              <a:avLst/>
            </a:prstGeom>
          </p:spPr>
        </p:pic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3954C465-AC37-41CA-8891-EF69C1A340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5285" y="4192164"/>
            <a:ext cx="1646213" cy="2030330"/>
          </a:xfrm>
          <a:prstGeom prst="rect">
            <a:avLst/>
          </a:prstGeom>
        </p:spPr>
      </p:pic>
      <p:pic>
        <p:nvPicPr>
          <p:cNvPr id="24" name="Imagem 23" descr="Uma imagem contendo equipamentos eletrônicos, circuito&#10;&#10;Descrição gerada automaticamente">
            <a:extLst>
              <a:ext uri="{FF2B5EF4-FFF2-40B4-BE49-F238E27FC236}">
                <a16:creationId xmlns:a16="http://schemas.microsoft.com/office/drawing/2014/main" id="{BC1D24F7-FBE9-45FB-BC2A-7C6A221341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84" y="4489511"/>
            <a:ext cx="2219806" cy="1411624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C52BD4B-6955-4E33-ACC0-13DF202BC814}"/>
              </a:ext>
            </a:extLst>
          </p:cNvPr>
          <p:cNvSpPr txBox="1"/>
          <p:nvPr/>
        </p:nvSpPr>
        <p:spPr>
          <a:xfrm>
            <a:off x="323528" y="1268760"/>
            <a:ext cx="146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Bluetooth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B71EB0F-C576-481B-B200-2C1544900FCC}"/>
              </a:ext>
            </a:extLst>
          </p:cNvPr>
          <p:cNvSpPr txBox="1"/>
          <p:nvPr/>
        </p:nvSpPr>
        <p:spPr>
          <a:xfrm>
            <a:off x="2321243" y="1268760"/>
            <a:ext cx="19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D342D8-F943-4686-9EDE-8E00BD5203EC}"/>
              </a:ext>
            </a:extLst>
          </p:cNvPr>
          <p:cNvSpPr txBox="1"/>
          <p:nvPr/>
        </p:nvSpPr>
        <p:spPr>
          <a:xfrm>
            <a:off x="4822707" y="1268760"/>
            <a:ext cx="19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ESP8266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1858411-0861-4727-B67F-95645B80B882}"/>
              </a:ext>
            </a:extLst>
          </p:cNvPr>
          <p:cNvSpPr txBox="1"/>
          <p:nvPr/>
        </p:nvSpPr>
        <p:spPr>
          <a:xfrm>
            <a:off x="7324170" y="1268760"/>
            <a:ext cx="162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Wi-Fi/Ethernet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BF20545-5219-4519-B4A8-C396462A6D38}"/>
              </a:ext>
            </a:extLst>
          </p:cNvPr>
          <p:cNvSpPr txBox="1"/>
          <p:nvPr/>
        </p:nvSpPr>
        <p:spPr>
          <a:xfrm>
            <a:off x="369671" y="3930708"/>
            <a:ext cx="161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Mica Z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7E1B8F5-10C8-4F46-AC3F-75F4C01B1884}"/>
              </a:ext>
            </a:extLst>
          </p:cNvPr>
          <p:cNvSpPr txBox="1"/>
          <p:nvPr/>
        </p:nvSpPr>
        <p:spPr>
          <a:xfrm>
            <a:off x="2838138" y="3930708"/>
            <a:ext cx="169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TMote</a:t>
            </a:r>
            <a:r>
              <a:rPr lang="en-US" dirty="0"/>
              <a:t> Sky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C8648FE-D6EC-4AB4-A846-C83E40B08EAD}"/>
              </a:ext>
            </a:extLst>
          </p:cNvPr>
          <p:cNvSpPr txBox="1"/>
          <p:nvPr/>
        </p:nvSpPr>
        <p:spPr>
          <a:xfrm>
            <a:off x="4907818" y="3930708"/>
            <a:ext cx="169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Zigbit</a:t>
            </a:r>
            <a:endParaRPr lang="en-US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B76ECE4-5390-4E5B-A5F9-01DEC42BAEAB}"/>
              </a:ext>
            </a:extLst>
          </p:cNvPr>
          <p:cNvSpPr txBox="1"/>
          <p:nvPr/>
        </p:nvSpPr>
        <p:spPr>
          <a:xfrm>
            <a:off x="7316416" y="3930708"/>
            <a:ext cx="147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NRF24L01</a:t>
            </a:r>
          </a:p>
        </p:txBody>
      </p:sp>
      <p:pic>
        <p:nvPicPr>
          <p:cNvPr id="22" name="Imagem 21" descr="Uma imagem contendo clip-art, sinal&#10;&#10;Descrição gerada automaticamente">
            <a:extLst>
              <a:ext uri="{FF2B5EF4-FFF2-40B4-BE49-F238E27FC236}">
                <a16:creationId xmlns:a16="http://schemas.microsoft.com/office/drawing/2014/main" id="{7FE016DE-48CC-482D-B86E-E5299CE4E4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8557"/>
            <a:ext cx="884886" cy="134945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6C4A0080-4723-4693-A6DC-61464E956D11}"/>
              </a:ext>
            </a:extLst>
          </p:cNvPr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33" y="2591839"/>
            <a:ext cx="3561142" cy="28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375 0.2303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4052 0.2386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66441 0.2421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9" y="121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6533 -0.1321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36702 -0.1150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1" y="-5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13489 -0.1150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5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6649 -0.1460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7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610AF97-2196-481C-BCAD-F3C42B24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1.1 - IoT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45763E5-A4A6-4DA1-89B1-8FF89A0E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 Stacks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8C9D8E-4D10-48C7-9CAA-4C43C05E810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5654318" cy="495753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06B2CE9-BD8E-4720-AE82-4959E78422F5}"/>
              </a:ext>
            </a:extLst>
          </p:cNvPr>
          <p:cNvSpPr/>
          <p:nvPr/>
        </p:nvSpPr>
        <p:spPr>
          <a:xfrm>
            <a:off x="4283968" y="1196752"/>
            <a:ext cx="2633496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7582A47-A871-43C8-AC2B-BBC6C8EB629F}"/>
              </a:ext>
            </a:extLst>
          </p:cNvPr>
          <p:cNvSpPr/>
          <p:nvPr/>
        </p:nvSpPr>
        <p:spPr>
          <a:xfrm>
            <a:off x="3707904" y="3675521"/>
            <a:ext cx="1512168" cy="617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181A2D-ACB6-6E40-BA80-6E1F9043E1DC}"/>
              </a:ext>
            </a:extLst>
          </p:cNvPr>
          <p:cNvGrpSpPr/>
          <p:nvPr/>
        </p:nvGrpSpPr>
        <p:grpSpPr>
          <a:xfrm>
            <a:off x="5415492" y="1355096"/>
            <a:ext cx="2474263" cy="4799195"/>
            <a:chOff x="5415492" y="1355096"/>
            <a:chExt cx="2474263" cy="479919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5CBC2F-B3C9-4511-A58B-6EF5C70A0FBB}"/>
                </a:ext>
              </a:extLst>
            </p:cNvPr>
            <p:cNvSpPr txBox="1"/>
            <p:nvPr/>
          </p:nvSpPr>
          <p:spPr>
            <a:xfrm>
              <a:off x="5415492" y="1355096"/>
              <a:ext cx="2324860" cy="943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TCP/IP</a:t>
              </a:r>
            </a:p>
            <a:p>
              <a:pPr algn="ctr"/>
              <a:r>
                <a:rPr lang="en-US" sz="2400" dirty="0"/>
                <a:t>layered Stack</a:t>
              </a:r>
            </a:p>
          </p:txBody>
        </p:sp>
        <p:pic>
          <p:nvPicPr>
            <p:cNvPr id="14" name="Picture 13" descr="A picture containing outdoor, text&#10;&#10;Description automatically generated">
              <a:extLst>
                <a:ext uri="{FF2B5EF4-FFF2-40B4-BE49-F238E27FC236}">
                  <a16:creationId xmlns:a16="http://schemas.microsoft.com/office/drawing/2014/main" id="{A8B48985-8340-7E41-9B94-723642427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92" y="1971511"/>
              <a:ext cx="2474263" cy="4182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3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18A633-7219-4CF9-BFAC-567E47ACFCB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866757"/>
            <a:ext cx="7344816" cy="1028676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2031549-CF14-4369-8113-4A175018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1.2 - Related Works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9FC347-5677-4BC0-A8D7-2E20D6B9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and stacks</a:t>
            </a:r>
          </a:p>
        </p:txBody>
      </p:sp>
      <p:sp>
        <p:nvSpPr>
          <p:cNvPr id="30" name="Espaço Reservado para Conteúdo 3">
            <a:extLst>
              <a:ext uri="{FF2B5EF4-FFF2-40B4-BE49-F238E27FC236}">
                <a16:creationId xmlns:a16="http://schemas.microsoft.com/office/drawing/2014/main" id="{452196B5-E684-4CE2-B542-502D0EA6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60" y="3129880"/>
            <a:ext cx="2880444" cy="3107432"/>
          </a:xfrm>
        </p:spPr>
        <p:txBody>
          <a:bodyPr>
            <a:normAutofit/>
          </a:bodyPr>
          <a:lstStyle/>
          <a:p>
            <a:r>
              <a:rPr lang="en-US" sz="2400" dirty="0" err="1"/>
              <a:t>ContikiMAC</a:t>
            </a:r>
            <a:endParaRPr lang="en-US" sz="2400" dirty="0"/>
          </a:p>
          <a:p>
            <a:r>
              <a:rPr lang="en-US" sz="2400" dirty="0"/>
              <a:t>IEEE 802.15.4</a:t>
            </a:r>
          </a:p>
          <a:p>
            <a:r>
              <a:rPr lang="en-US" sz="2400" dirty="0"/>
              <a:t>IPv6</a:t>
            </a:r>
          </a:p>
          <a:p>
            <a:r>
              <a:rPr lang="en-US" sz="2400" dirty="0"/>
              <a:t>RPL</a:t>
            </a:r>
          </a:p>
          <a:p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EB67DD07-5394-4B71-8443-FB5EFF211E5C}"/>
              </a:ext>
            </a:extLst>
          </p:cNvPr>
          <p:cNvSpPr txBox="1">
            <a:spLocks/>
          </p:cNvSpPr>
          <p:nvPr/>
        </p:nvSpPr>
        <p:spPr>
          <a:xfrm>
            <a:off x="3604005" y="3140968"/>
            <a:ext cx="2880444" cy="31074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FLIP</a:t>
            </a:r>
          </a:p>
          <a:p>
            <a:r>
              <a:rPr lang="en-US" sz="2400" dirty="0"/>
              <a:t>6LowPAN</a:t>
            </a:r>
          </a:p>
          <a:p>
            <a:r>
              <a:rPr lang="en-US" sz="2400" dirty="0"/>
              <a:t>…</a:t>
            </a:r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A2894D68-C4AF-41DC-9F82-6BF767A42200}"/>
              </a:ext>
            </a:extLst>
          </p:cNvPr>
          <p:cNvSpPr txBox="1">
            <a:spLocks/>
          </p:cNvSpPr>
          <p:nvPr/>
        </p:nvSpPr>
        <p:spPr>
          <a:xfrm>
            <a:off x="6268363" y="3155234"/>
            <a:ext cx="3200181" cy="310743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CLAMP</a:t>
            </a:r>
          </a:p>
          <a:p>
            <a:r>
              <a:rPr lang="en-US" sz="2400" dirty="0"/>
              <a:t>Rime Stack</a:t>
            </a:r>
          </a:p>
          <a:p>
            <a:r>
              <a:rPr lang="en-US" sz="2400" dirty="0"/>
              <a:t>XLM</a:t>
            </a:r>
          </a:p>
          <a:p>
            <a:r>
              <a:rPr lang="en-US" sz="2400" dirty="0"/>
              <a:t>UCLEAH</a:t>
            </a:r>
          </a:p>
          <a:p>
            <a:r>
              <a:rPr lang="en-US" sz="2400" dirty="0" err="1"/>
              <a:t>TinyXXL</a:t>
            </a:r>
            <a:endParaRPr lang="en-US" sz="2400" dirty="0"/>
          </a:p>
          <a:p>
            <a:r>
              <a:rPr lang="en-US" sz="2400" dirty="0"/>
              <a:t>…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1944D6-9ADF-4E9B-8C96-C0C7071D4BF8}"/>
              </a:ext>
            </a:extLst>
          </p:cNvPr>
          <p:cNvSpPr/>
          <p:nvPr/>
        </p:nvSpPr>
        <p:spPr>
          <a:xfrm>
            <a:off x="3131840" y="1484784"/>
            <a:ext cx="27363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4241F3-DE41-4CF8-86F9-DC8D72AE5E6E}"/>
              </a:ext>
            </a:extLst>
          </p:cNvPr>
          <p:cNvSpPr/>
          <p:nvPr/>
        </p:nvSpPr>
        <p:spPr>
          <a:xfrm>
            <a:off x="6197747" y="1431263"/>
            <a:ext cx="27363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1" grpId="0" uiExpand="1" build="p"/>
      <p:bldP spid="32" grpId="0" uiExpand="1" build="p"/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3E34835-3F02-4703-ADDB-81C62E3D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1.3 - Motivations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615921D-1EBA-429A-B0C6-738F5FDE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63DC7-6100-4D20-BFB8-8CE0DC79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47800"/>
            <a:ext cx="7746064" cy="4800600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Increasing number of IoT applications;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Energy efficiency in wireless communications;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Cross-layer designs’ benefits and challenges.</a:t>
            </a:r>
          </a:p>
        </p:txBody>
      </p:sp>
    </p:spTree>
    <p:extLst>
      <p:ext uri="{BB962C8B-B14F-4D97-AF65-F5344CB8AC3E}">
        <p14:creationId xmlns:p14="http://schemas.microsoft.com/office/powerpoint/2010/main" val="35758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4E55798-8CCB-4DEF-86D3-FC592690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1.4 - Objectives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422D92-782E-4A0F-84F5-0A8E3C7F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7800"/>
            <a:ext cx="7890080" cy="48006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General objectives:</a:t>
            </a:r>
          </a:p>
          <a:p>
            <a:pPr lvl="1"/>
            <a:r>
              <a:rPr lang="en-US" sz="2400" dirty="0"/>
              <a:t>Improve energy efficiency in IoT networks;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Specific objectives: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Identify opportunities from the state of the art of IoT;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Propose and develop a framework to address cross-layer, aggregation, and functions for energy saving;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39A38BE-2C61-4E7F-B455-37BF9EFA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9490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A626EDC-5837-46C9-82D3-3F582251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1.5 - Problem description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1CD572C-DA78-42E2-9D21-AD32C801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procedures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6E3A91-7224-4A19-A6C8-3D5CD4E46D1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132" y="1280160"/>
            <a:ext cx="6675224" cy="50444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730084A-8142-4EB4-A6C0-91415F4A8312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132" y="1280160"/>
            <a:ext cx="6675224" cy="50444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9A0D059-DC76-4E8A-A137-E019E4C099BD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132" y="1280160"/>
            <a:ext cx="6675224" cy="504448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82838CC-5250-438E-86D7-3CA2046DF5C0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132" y="1280160"/>
            <a:ext cx="6675224" cy="50444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6CA9B48-6CA1-457A-9B3A-182EFE9198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644" y="1280160"/>
            <a:ext cx="6675224" cy="50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25247</TotalTime>
  <Words>756</Words>
  <Application>Microsoft Macintosh PowerPoint</Application>
  <PresentationFormat>On-screen Show (4:3)</PresentationFormat>
  <Paragraphs>205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Gill Sans MT</vt:lpstr>
      <vt:lpstr>Times New Roman</vt:lpstr>
      <vt:lpstr>Verdana</vt:lpstr>
      <vt:lpstr>Wingdings 2</vt:lpstr>
      <vt:lpstr>Solstício</vt:lpstr>
      <vt:lpstr>PowerPoint Presentation</vt:lpstr>
      <vt:lpstr>Outline</vt:lpstr>
      <vt:lpstr>Internet of Things (IoT)</vt:lpstr>
      <vt:lpstr>IoT communication versatility</vt:lpstr>
      <vt:lpstr>Protocol Stacks</vt:lpstr>
      <vt:lpstr>Protocols and stacks</vt:lpstr>
      <vt:lpstr>Motivations</vt:lpstr>
      <vt:lpstr>Objectives</vt:lpstr>
      <vt:lpstr>Redundant procedures</vt:lpstr>
      <vt:lpstr>IoT Unified Services (IoTUS) framework</vt:lpstr>
      <vt:lpstr>Example – Environment measuring </vt:lpstr>
      <vt:lpstr>Example of protocols in the Stack</vt:lpstr>
      <vt:lpstr>Application runtime</vt:lpstr>
      <vt:lpstr>IoTUS–Core: runtime stage</vt:lpstr>
      <vt:lpstr>Building packets – Packet Service</vt:lpstr>
      <vt:lpstr>Communication - Standard stack</vt:lpstr>
      <vt:lpstr>Piggyback Service</vt:lpstr>
      <vt:lpstr>Communication – With IoTUS</vt:lpstr>
      <vt:lpstr>IoTUS – Implemented modules</vt:lpstr>
      <vt:lpstr>Simulator used – Cooja-ContikiOS</vt:lpstr>
      <vt:lpstr>Example of mote consumption</vt:lpstr>
      <vt:lpstr>Tree</vt:lpstr>
      <vt:lpstr>Energy consumption 44 nodes</vt:lpstr>
      <vt:lpstr>Energy gain &amp; lifetime</vt:lpstr>
      <vt:lpstr>Memory usage</vt:lpstr>
      <vt:lpstr>Conclusion</vt:lpstr>
      <vt:lpstr>Future work</vt:lpstr>
      <vt:lpstr>Acknowledgements</vt:lpstr>
      <vt:lpstr>Thank you!</vt:lpstr>
      <vt:lpstr>Other modules</vt:lpstr>
      <vt:lpstr>Overall scenario comparison</vt:lpstr>
      <vt:lpstr>Overall scenario comparison</vt:lpstr>
      <vt:lpstr>Overall scenario comparison</vt:lpstr>
      <vt:lpstr>Energy consumption equation</vt:lpstr>
      <vt:lpstr>Network lifetime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analytical model for SMAC protocol in multi-hop wireless sensor networks</dc:title>
  <dc:creator>Vinícius</dc:creator>
  <cp:lastModifiedBy>Adolfo Bauchspiess</cp:lastModifiedBy>
  <cp:revision>880</cp:revision>
  <cp:lastPrinted>2019-07-02T14:49:23Z</cp:lastPrinted>
  <dcterms:created xsi:type="dcterms:W3CDTF">2012-10-02T13:39:54Z</dcterms:created>
  <dcterms:modified xsi:type="dcterms:W3CDTF">2019-07-28T21:49:49Z</dcterms:modified>
</cp:coreProperties>
</file>